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5" r:id="rId4"/>
    <p:sldId id="286" r:id="rId5"/>
    <p:sldId id="258" r:id="rId6"/>
    <p:sldId id="259" r:id="rId7"/>
    <p:sldId id="260" r:id="rId8"/>
    <p:sldId id="261" r:id="rId9"/>
    <p:sldId id="262" r:id="rId10"/>
    <p:sldId id="287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4" r:id="rId19"/>
    <p:sldId id="270" r:id="rId2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3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2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0791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68165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286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77721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64568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47319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58898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72857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70952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5" name="Text 2"/>
          <p:cNvSpPr/>
          <p:nvPr/>
        </p:nvSpPr>
        <p:spPr>
          <a:xfrm>
            <a:off x="6164265" y="3444446"/>
            <a:ext cx="7621667" cy="20541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385"/>
              </a:lnSpc>
              <a:buNone/>
            </a:pPr>
            <a:r>
              <a:rPr lang="en-US" sz="5908" dirty="0" err="1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Instrumentos</a:t>
            </a:r>
            <a:r>
              <a:rPr lang="en-US" sz="5908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Financieros: Subastas y Rendimientos</a:t>
            </a:r>
            <a:endParaRPr lang="en-US" sz="5908" dirty="0"/>
          </a:p>
        </p:txBody>
      </p:sp>
      <p:sp>
        <p:nvSpPr>
          <p:cNvPr id="7" name="Shape 4"/>
          <p:cNvSpPr/>
          <p:nvPr/>
        </p:nvSpPr>
        <p:spPr>
          <a:xfrm>
            <a:off x="6247567" y="6797754"/>
            <a:ext cx="347901" cy="347901"/>
          </a:xfrm>
          <a:prstGeom prst="roundRect">
            <a:avLst>
              <a:gd name="adj" fmla="val 26280711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87" y="6805374"/>
            <a:ext cx="332661" cy="33266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704171" y="6781562"/>
            <a:ext cx="3772019" cy="3805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997"/>
              </a:lnSpc>
              <a:buNone/>
            </a:pPr>
            <a:r>
              <a:rPr lang="en-US" sz="2141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by Malberth Cerdas Herrera</a:t>
            </a:r>
            <a:endParaRPr lang="en-US" sz="2141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0938DA-67D6-A0DE-BB7D-C1E2BB15AF63}"/>
              </a:ext>
            </a:extLst>
          </p:cNvPr>
          <p:cNvGrpSpPr/>
          <p:nvPr/>
        </p:nvGrpSpPr>
        <p:grpSpPr>
          <a:xfrm>
            <a:off x="1067016" y="3444446"/>
            <a:ext cx="2965889" cy="4405013"/>
            <a:chOff x="1524352" y="3638284"/>
            <a:chExt cx="2965889" cy="4405013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3802" y="3638638"/>
              <a:ext cx="2936439" cy="4404659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EAF4560-EF76-541A-336A-08B2FF584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352" y="3638284"/>
              <a:ext cx="2936439" cy="1202854"/>
            </a:xfrm>
            <a:prstGeom prst="rect">
              <a:avLst/>
            </a:prstGeom>
          </p:spPr>
        </p:pic>
      </p:grpSp>
      <p:pic>
        <p:nvPicPr>
          <p:cNvPr id="11" name="Imagen 10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3B39A0C6-F206-4BF5-CD23-61584E62B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9" y="285769"/>
            <a:ext cx="2825496" cy="2825496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8394DCB0-098D-1141-1CAF-3EE5ADD48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48" y="303019"/>
            <a:ext cx="2825496" cy="2825496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C3B13BC-59A1-6A3E-C882-F6941D2181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48" y="767262"/>
            <a:ext cx="2825496" cy="1622751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7014F3-80C9-7201-5178-552C8689F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39" y="1399836"/>
            <a:ext cx="2825496" cy="631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621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7352" y="3441740"/>
            <a:ext cx="12425005" cy="640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Comparación de Subastas Holandesas y Americanas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7352" y="4389715"/>
            <a:ext cx="13195697" cy="2960251"/>
          </a:xfrm>
          <a:prstGeom prst="roundRect">
            <a:avLst>
              <a:gd name="adj" fmla="val 29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5" name="Shape 2"/>
          <p:cNvSpPr/>
          <p:nvPr/>
        </p:nvSpPr>
        <p:spPr>
          <a:xfrm>
            <a:off x="724972" y="4397335"/>
            <a:ext cx="13179028" cy="5890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6" name="Text 3"/>
          <p:cNvSpPr/>
          <p:nvPr/>
        </p:nvSpPr>
        <p:spPr>
          <a:xfrm>
            <a:off x="931545" y="4527828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Característica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327809" y="4527828"/>
            <a:ext cx="39750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Subasta Holandesa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720262" y="4527828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Subasta Americana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24972" y="4986338"/>
            <a:ext cx="13179028" cy="58900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0" name="Text 7"/>
          <p:cNvSpPr/>
          <p:nvPr/>
        </p:nvSpPr>
        <p:spPr>
          <a:xfrm>
            <a:off x="931545" y="5116830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Dirección del Precio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327809" y="5116830"/>
            <a:ext cx="39750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Descendente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720262" y="5116830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Ascendente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24972" y="5575340"/>
            <a:ext cx="13179028" cy="5890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4" name="Text 11"/>
          <p:cNvSpPr/>
          <p:nvPr/>
        </p:nvSpPr>
        <p:spPr>
          <a:xfrm>
            <a:off x="931545" y="5705832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Velocidad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5327809" y="5705832"/>
            <a:ext cx="39750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Rápida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720262" y="5705832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Lenta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24972" y="6164342"/>
            <a:ext cx="13179028" cy="58900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8" name="Text 15"/>
          <p:cNvSpPr/>
          <p:nvPr/>
        </p:nvSpPr>
        <p:spPr>
          <a:xfrm>
            <a:off x="931545" y="6294834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Presión sobre el Comprador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327809" y="6294834"/>
            <a:ext cx="39750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Alta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9720262" y="6294834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Moderada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724972" y="6753344"/>
            <a:ext cx="13179028" cy="5890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22" name="Text 19"/>
          <p:cNvSpPr/>
          <p:nvPr/>
        </p:nvSpPr>
        <p:spPr>
          <a:xfrm>
            <a:off x="931545" y="6883837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Visibilidad de Competencia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5327809" y="6883837"/>
            <a:ext cx="39750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Baja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9720262" y="6883837"/>
            <a:ext cx="397883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Alta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3667" y="619125"/>
            <a:ext cx="7616666" cy="13637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69"/>
              </a:lnSpc>
              <a:buNone/>
            </a:pPr>
            <a:r>
              <a:rPr lang="en-US" sz="4295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Rendimiento al Día (Yield to Day)</a:t>
            </a:r>
            <a:endParaRPr lang="en-US" sz="4295" dirty="0"/>
          </a:p>
        </p:txBody>
      </p:sp>
      <p:sp>
        <p:nvSpPr>
          <p:cNvPr id="6" name="Shape 3"/>
          <p:cNvSpPr/>
          <p:nvPr/>
        </p:nvSpPr>
        <p:spPr>
          <a:xfrm>
            <a:off x="763667" y="2310051"/>
            <a:ext cx="7616666" cy="1621393"/>
          </a:xfrm>
          <a:prstGeom prst="roundRect">
            <a:avLst>
              <a:gd name="adj" fmla="val 565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989409" y="2535793"/>
            <a:ext cx="2727484" cy="3408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85"/>
              </a:lnSpc>
              <a:buNone/>
            </a:pPr>
            <a:r>
              <a:rPr lang="en-US" sz="2148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Definición</a:t>
            </a:r>
            <a:endParaRPr lang="en-US" sz="2148" dirty="0"/>
          </a:p>
        </p:txBody>
      </p:sp>
      <p:sp>
        <p:nvSpPr>
          <p:cNvPr id="8" name="Text 5"/>
          <p:cNvSpPr/>
          <p:nvPr/>
        </p:nvSpPr>
        <p:spPr>
          <a:xfrm>
            <a:off x="989409" y="3007519"/>
            <a:ext cx="7165181" cy="6981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49"/>
              </a:lnSpc>
              <a:buNone/>
            </a:pPr>
            <a:r>
              <a:rPr lang="en-US" sz="171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Tasa de rendimiento anualizada basada en el precio actual y el tiempo hasta el vencimiento.</a:t>
            </a:r>
            <a:endParaRPr lang="en-US" sz="1718" dirty="0"/>
          </a:p>
        </p:txBody>
      </p:sp>
      <p:sp>
        <p:nvSpPr>
          <p:cNvPr id="9" name="Shape 6"/>
          <p:cNvSpPr/>
          <p:nvPr/>
        </p:nvSpPr>
        <p:spPr>
          <a:xfrm>
            <a:off x="763667" y="4149566"/>
            <a:ext cx="7616666" cy="1621393"/>
          </a:xfrm>
          <a:prstGeom prst="roundRect">
            <a:avLst>
              <a:gd name="adj" fmla="val 565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0" name="Text 7"/>
          <p:cNvSpPr/>
          <p:nvPr/>
        </p:nvSpPr>
        <p:spPr>
          <a:xfrm>
            <a:off x="989409" y="4375309"/>
            <a:ext cx="2727484" cy="3408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85"/>
              </a:lnSpc>
              <a:buNone/>
            </a:pPr>
            <a:r>
              <a:rPr lang="en-US" sz="2148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Cálculo</a:t>
            </a:r>
            <a:endParaRPr lang="en-US" sz="2148" dirty="0"/>
          </a:p>
        </p:txBody>
      </p:sp>
      <p:sp>
        <p:nvSpPr>
          <p:cNvPr id="11" name="Text 8"/>
          <p:cNvSpPr/>
          <p:nvPr/>
        </p:nvSpPr>
        <p:spPr>
          <a:xfrm>
            <a:off x="989409" y="4847034"/>
            <a:ext cx="7165181" cy="6981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49"/>
              </a:lnSpc>
              <a:buNone/>
            </a:pPr>
            <a:r>
              <a:rPr lang="en-US" sz="171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Se considera el precio de mercado, valor nominal y días hasta el vencimiento.</a:t>
            </a:r>
            <a:endParaRPr lang="en-US" sz="1718" dirty="0"/>
          </a:p>
        </p:txBody>
      </p:sp>
      <p:sp>
        <p:nvSpPr>
          <p:cNvPr id="12" name="Shape 9"/>
          <p:cNvSpPr/>
          <p:nvPr/>
        </p:nvSpPr>
        <p:spPr>
          <a:xfrm>
            <a:off x="763667" y="5989082"/>
            <a:ext cx="7616666" cy="1621393"/>
          </a:xfrm>
          <a:prstGeom prst="roundRect">
            <a:avLst>
              <a:gd name="adj" fmla="val 565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3" name="Text 10"/>
          <p:cNvSpPr/>
          <p:nvPr/>
        </p:nvSpPr>
        <p:spPr>
          <a:xfrm>
            <a:off x="989409" y="6214824"/>
            <a:ext cx="2727484" cy="3408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85"/>
              </a:lnSpc>
              <a:buNone/>
            </a:pPr>
            <a:r>
              <a:rPr lang="en-US" sz="2148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Importancia</a:t>
            </a:r>
            <a:endParaRPr lang="en-US" sz="2148" dirty="0"/>
          </a:p>
        </p:txBody>
      </p:sp>
      <p:sp>
        <p:nvSpPr>
          <p:cNvPr id="14" name="Text 11"/>
          <p:cNvSpPr/>
          <p:nvPr/>
        </p:nvSpPr>
        <p:spPr>
          <a:xfrm>
            <a:off x="989409" y="6686550"/>
            <a:ext cx="7165181" cy="6981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49"/>
              </a:lnSpc>
              <a:buNone/>
            </a:pPr>
            <a:r>
              <a:rPr lang="en-US" sz="171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Permite comparar instrumentos con diferentes vencimientos y precios de mercado.</a:t>
            </a:r>
            <a:endParaRPr lang="en-US" sz="1718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8412" y="924878"/>
            <a:ext cx="7887176" cy="11220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418"/>
              </a:lnSpc>
              <a:buNone/>
            </a:pPr>
            <a:r>
              <a:rPr lang="en-US" sz="3535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Factores que Afectan el Rendimiento Diario</a:t>
            </a:r>
            <a:endParaRPr lang="en-US" sz="3535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2" y="2316242"/>
            <a:ext cx="448866" cy="448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8412" y="2944654"/>
            <a:ext cx="2244328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Plazo</a:t>
            </a:r>
            <a:endParaRPr lang="en-US" sz="1767" dirty="0"/>
          </a:p>
        </p:txBody>
      </p:sp>
      <p:sp>
        <p:nvSpPr>
          <p:cNvPr id="8" name="Text 4"/>
          <p:cNvSpPr/>
          <p:nvPr/>
        </p:nvSpPr>
        <p:spPr>
          <a:xfrm>
            <a:off x="628412" y="3332798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El tiempo hasta el vencimiento influye directamente en el rendimiento diario.</a:t>
            </a:r>
            <a:endParaRPr lang="en-US" sz="1414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2" y="4158615"/>
            <a:ext cx="448866" cy="4488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8412" y="4787027"/>
            <a:ext cx="2244328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Precio</a:t>
            </a:r>
            <a:endParaRPr lang="en-US" sz="1767" dirty="0"/>
          </a:p>
        </p:txBody>
      </p:sp>
      <p:sp>
        <p:nvSpPr>
          <p:cNvPr id="11" name="Text 6"/>
          <p:cNvSpPr/>
          <p:nvPr/>
        </p:nvSpPr>
        <p:spPr>
          <a:xfrm>
            <a:off x="628412" y="5175171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Cambios en el precio de mercado afectan inversamente el rendimiento.</a:t>
            </a:r>
            <a:endParaRPr lang="en-US" sz="1414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12" y="6000988"/>
            <a:ext cx="448866" cy="4488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8412" y="6629400"/>
            <a:ext cx="2244328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Tasas de Interés</a:t>
            </a:r>
            <a:endParaRPr lang="en-US" sz="1767" dirty="0"/>
          </a:p>
        </p:txBody>
      </p:sp>
      <p:sp>
        <p:nvSpPr>
          <p:cNvPr id="14" name="Text 8"/>
          <p:cNvSpPr/>
          <p:nvPr/>
        </p:nvSpPr>
        <p:spPr>
          <a:xfrm>
            <a:off x="628412" y="7017544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Las fluctuaciones en las tasas de mercado impactan el rendimiento diario.</a:t>
            </a:r>
            <a:endParaRPr lang="en-US" sz="1414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29508" y="842843"/>
            <a:ext cx="7484983" cy="14813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832"/>
              </a:lnSpc>
              <a:buNone/>
            </a:pPr>
            <a:r>
              <a:rPr lang="en-US" sz="4666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Aplicaciones Prácticas del Rendimiento al Día</a:t>
            </a:r>
            <a:endParaRPr lang="en-US" sz="4666" dirty="0"/>
          </a:p>
        </p:txBody>
      </p:sp>
      <p:sp>
        <p:nvSpPr>
          <p:cNvPr id="6" name="Shape 3"/>
          <p:cNvSpPr/>
          <p:nvPr/>
        </p:nvSpPr>
        <p:spPr>
          <a:xfrm>
            <a:off x="829508" y="2946202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1042035" y="3035022"/>
            <a:ext cx="108109" cy="3555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7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799" dirty="0"/>
          </a:p>
        </p:txBody>
      </p:sp>
      <p:sp>
        <p:nvSpPr>
          <p:cNvPr id="8" name="Text 5"/>
          <p:cNvSpPr/>
          <p:nvPr/>
        </p:nvSpPr>
        <p:spPr>
          <a:xfrm>
            <a:off x="1599605" y="2946202"/>
            <a:ext cx="3926800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916"/>
              </a:lnSpc>
              <a:buNone/>
            </a:pPr>
            <a:r>
              <a:rPr lang="en-US" sz="2333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Comparación de Instrumentos</a:t>
            </a:r>
            <a:endParaRPr lang="en-US" sz="2333" dirty="0"/>
          </a:p>
        </p:txBody>
      </p:sp>
      <p:sp>
        <p:nvSpPr>
          <p:cNvPr id="9" name="Text 6"/>
          <p:cNvSpPr/>
          <p:nvPr/>
        </p:nvSpPr>
        <p:spPr>
          <a:xfrm>
            <a:off x="1599605" y="3458647"/>
            <a:ext cx="6714887" cy="7584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86"/>
              </a:lnSpc>
              <a:buNone/>
            </a:pPr>
            <a:r>
              <a:rPr lang="en-US" sz="1866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Facilita la comparación entre bonos con diferentes características.</a:t>
            </a:r>
            <a:endParaRPr lang="en-US" sz="1866" dirty="0"/>
          </a:p>
        </p:txBody>
      </p:sp>
      <p:sp>
        <p:nvSpPr>
          <p:cNvPr id="10" name="Shape 7"/>
          <p:cNvSpPr/>
          <p:nvPr/>
        </p:nvSpPr>
        <p:spPr>
          <a:xfrm>
            <a:off x="829508" y="4720590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1" name="Text 8"/>
          <p:cNvSpPr/>
          <p:nvPr/>
        </p:nvSpPr>
        <p:spPr>
          <a:xfrm>
            <a:off x="1006078" y="4809411"/>
            <a:ext cx="179903" cy="3555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7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799" dirty="0"/>
          </a:p>
        </p:txBody>
      </p:sp>
      <p:sp>
        <p:nvSpPr>
          <p:cNvPr id="12" name="Text 9"/>
          <p:cNvSpPr/>
          <p:nvPr/>
        </p:nvSpPr>
        <p:spPr>
          <a:xfrm>
            <a:off x="1599605" y="4720590"/>
            <a:ext cx="3046452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916"/>
              </a:lnSpc>
              <a:buNone/>
            </a:pPr>
            <a:r>
              <a:rPr lang="en-US" sz="2333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Decisiones de Inversión</a:t>
            </a:r>
            <a:endParaRPr lang="en-US" sz="2333" dirty="0"/>
          </a:p>
        </p:txBody>
      </p:sp>
      <p:sp>
        <p:nvSpPr>
          <p:cNvPr id="13" name="Text 10"/>
          <p:cNvSpPr/>
          <p:nvPr/>
        </p:nvSpPr>
        <p:spPr>
          <a:xfrm>
            <a:off x="1599605" y="5233035"/>
            <a:ext cx="6714887" cy="3792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986"/>
              </a:lnSpc>
              <a:buNone/>
            </a:pPr>
            <a:r>
              <a:rPr lang="en-US" sz="1866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Ayuda a evaluar oportunidades de inversión a corto plazo.</a:t>
            </a:r>
            <a:endParaRPr lang="en-US" sz="1866" dirty="0"/>
          </a:p>
        </p:txBody>
      </p:sp>
      <p:sp>
        <p:nvSpPr>
          <p:cNvPr id="14" name="Shape 11"/>
          <p:cNvSpPr/>
          <p:nvPr/>
        </p:nvSpPr>
        <p:spPr>
          <a:xfrm>
            <a:off x="829508" y="6115764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5" name="Text 12"/>
          <p:cNvSpPr/>
          <p:nvPr/>
        </p:nvSpPr>
        <p:spPr>
          <a:xfrm>
            <a:off x="1004649" y="6204585"/>
            <a:ext cx="182761" cy="3555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799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799" dirty="0"/>
          </a:p>
        </p:txBody>
      </p:sp>
      <p:sp>
        <p:nvSpPr>
          <p:cNvPr id="16" name="Text 13"/>
          <p:cNvSpPr/>
          <p:nvPr/>
        </p:nvSpPr>
        <p:spPr>
          <a:xfrm>
            <a:off x="1599605" y="6115764"/>
            <a:ext cx="2962632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916"/>
              </a:lnSpc>
              <a:buNone/>
            </a:pPr>
            <a:r>
              <a:rPr lang="en-US" sz="2333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Gestión de Cartera</a:t>
            </a:r>
            <a:endParaRPr lang="en-US" sz="2333" dirty="0"/>
          </a:p>
        </p:txBody>
      </p:sp>
      <p:sp>
        <p:nvSpPr>
          <p:cNvPr id="17" name="Text 14"/>
          <p:cNvSpPr/>
          <p:nvPr/>
        </p:nvSpPr>
        <p:spPr>
          <a:xfrm>
            <a:off x="1599605" y="6628209"/>
            <a:ext cx="6714887" cy="7584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86"/>
              </a:lnSpc>
              <a:buNone/>
            </a:pPr>
            <a:r>
              <a:rPr lang="en-US" sz="1866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Permite ajustar la duración y el riesgo de una cartera de inversiones.</a:t>
            </a:r>
            <a:endParaRPr lang="en-US" sz="1866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05326" y="1206579"/>
            <a:ext cx="7733348" cy="12596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959"/>
              </a:lnSpc>
              <a:buNone/>
            </a:pPr>
            <a:r>
              <a:rPr lang="en-US" sz="3967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Rendimiento al Vencimiento (Yield to Maturity)</a:t>
            </a:r>
            <a:endParaRPr lang="en-US" sz="3967" dirty="0"/>
          </a:p>
        </p:txBody>
      </p:sp>
      <p:sp>
        <p:nvSpPr>
          <p:cNvPr id="6" name="Shape 3"/>
          <p:cNvSpPr/>
          <p:nvPr/>
        </p:nvSpPr>
        <p:spPr>
          <a:xfrm>
            <a:off x="705326" y="2768560"/>
            <a:ext cx="7733348" cy="1176337"/>
          </a:xfrm>
          <a:prstGeom prst="roundRect">
            <a:avLst>
              <a:gd name="adj" fmla="val 719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914400" y="2977634"/>
            <a:ext cx="2519243" cy="3149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80"/>
              </a:lnSpc>
              <a:buNone/>
            </a:pPr>
            <a:r>
              <a:rPr lang="en-US" sz="198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Definición</a:t>
            </a:r>
            <a:endParaRPr lang="en-US" sz="1984" dirty="0"/>
          </a:p>
        </p:txBody>
      </p:sp>
      <p:sp>
        <p:nvSpPr>
          <p:cNvPr id="8" name="Text 5"/>
          <p:cNvSpPr/>
          <p:nvPr/>
        </p:nvSpPr>
        <p:spPr>
          <a:xfrm>
            <a:off x="914400" y="3413403"/>
            <a:ext cx="7315200" cy="3224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39"/>
              </a:lnSpc>
              <a:buNone/>
            </a:pPr>
            <a:r>
              <a:rPr lang="en-US" sz="1587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Tasa de retorno esperada si el bono se mantiene hasta su vencimiento.</a:t>
            </a:r>
            <a:endParaRPr lang="en-US" sz="1587" dirty="0"/>
          </a:p>
        </p:txBody>
      </p:sp>
      <p:sp>
        <p:nvSpPr>
          <p:cNvPr id="9" name="Shape 6"/>
          <p:cNvSpPr/>
          <p:nvPr/>
        </p:nvSpPr>
        <p:spPr>
          <a:xfrm>
            <a:off x="705326" y="4146352"/>
            <a:ext cx="7733348" cy="1498759"/>
          </a:xfrm>
          <a:prstGeom prst="roundRect">
            <a:avLst>
              <a:gd name="adj" fmla="val 5648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0" name="Text 7"/>
          <p:cNvSpPr/>
          <p:nvPr/>
        </p:nvSpPr>
        <p:spPr>
          <a:xfrm>
            <a:off x="914400" y="4355425"/>
            <a:ext cx="2519243" cy="3149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80"/>
              </a:lnSpc>
              <a:buNone/>
            </a:pPr>
            <a:r>
              <a:rPr lang="en-US" sz="198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Cálculo</a:t>
            </a:r>
            <a:endParaRPr lang="en-US" sz="1984" dirty="0"/>
          </a:p>
        </p:txBody>
      </p:sp>
      <p:sp>
        <p:nvSpPr>
          <p:cNvPr id="11" name="Text 8"/>
          <p:cNvSpPr/>
          <p:nvPr/>
        </p:nvSpPr>
        <p:spPr>
          <a:xfrm>
            <a:off x="914400" y="4791194"/>
            <a:ext cx="7315200" cy="6448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39"/>
              </a:lnSpc>
              <a:buNone/>
            </a:pPr>
            <a:r>
              <a:rPr lang="en-US" sz="1587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Considera todos los flujos de efectivo futuros, incluyendo cupones y valor nominal.</a:t>
            </a:r>
            <a:endParaRPr lang="en-US" sz="1587" dirty="0"/>
          </a:p>
        </p:txBody>
      </p:sp>
      <p:sp>
        <p:nvSpPr>
          <p:cNvPr id="12" name="Shape 9"/>
          <p:cNvSpPr/>
          <p:nvPr/>
        </p:nvSpPr>
        <p:spPr>
          <a:xfrm>
            <a:off x="705326" y="5846564"/>
            <a:ext cx="7733348" cy="1176337"/>
          </a:xfrm>
          <a:prstGeom prst="roundRect">
            <a:avLst>
              <a:gd name="adj" fmla="val 719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3" name="Text 10"/>
          <p:cNvSpPr/>
          <p:nvPr/>
        </p:nvSpPr>
        <p:spPr>
          <a:xfrm>
            <a:off x="914400" y="6055638"/>
            <a:ext cx="2519243" cy="3149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80"/>
              </a:lnSpc>
              <a:buNone/>
            </a:pPr>
            <a:r>
              <a:rPr lang="en-US" sz="198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Importancia</a:t>
            </a:r>
            <a:endParaRPr lang="en-US" sz="1984" dirty="0"/>
          </a:p>
        </p:txBody>
      </p:sp>
      <p:sp>
        <p:nvSpPr>
          <p:cNvPr id="14" name="Text 11"/>
          <p:cNvSpPr/>
          <p:nvPr/>
        </p:nvSpPr>
        <p:spPr>
          <a:xfrm>
            <a:off x="914400" y="6491407"/>
            <a:ext cx="7315200" cy="3224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39"/>
              </a:lnSpc>
              <a:buNone/>
            </a:pPr>
            <a:r>
              <a:rPr lang="en-US" sz="1587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Medida integral del rendimiento total esperado de un bono.</a:t>
            </a:r>
            <a:endParaRPr lang="en-US" sz="1587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3895725"/>
            <a:ext cx="12091987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Importancia del Rendimiento al Vencimiento</a:t>
            </a:r>
            <a:endParaRPr lang="en-US" sz="4860" dirty="0"/>
          </a:p>
        </p:txBody>
      </p:sp>
      <p:sp>
        <p:nvSpPr>
          <p:cNvPr id="6" name="Shape 3"/>
          <p:cNvSpPr/>
          <p:nvPr/>
        </p:nvSpPr>
        <p:spPr>
          <a:xfrm>
            <a:off x="864037" y="531518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1085374" y="5407700"/>
            <a:ext cx="112633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916" dirty="0"/>
          </a:p>
        </p:txBody>
      </p:sp>
      <p:sp>
        <p:nvSpPr>
          <p:cNvPr id="8" name="Text 5"/>
          <p:cNvSpPr/>
          <p:nvPr/>
        </p:nvSpPr>
        <p:spPr>
          <a:xfrm>
            <a:off x="1666280" y="5315188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Valoración de Bonos</a:t>
            </a:r>
            <a:endParaRPr lang="en-US" sz="2430" dirty="0"/>
          </a:p>
        </p:txBody>
      </p:sp>
      <p:sp>
        <p:nvSpPr>
          <p:cNvPr id="9" name="Text 6"/>
          <p:cNvSpPr/>
          <p:nvPr/>
        </p:nvSpPr>
        <p:spPr>
          <a:xfrm>
            <a:off x="1666280" y="5849064"/>
            <a:ext cx="3333988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Fundamental para determinar el valor justo de un bono.</a:t>
            </a:r>
            <a:endParaRPr lang="en-US" sz="1944" dirty="0"/>
          </a:p>
        </p:txBody>
      </p:sp>
      <p:sp>
        <p:nvSpPr>
          <p:cNvPr id="10" name="Shape 7"/>
          <p:cNvSpPr/>
          <p:nvPr/>
        </p:nvSpPr>
        <p:spPr>
          <a:xfrm>
            <a:off x="5247084" y="531518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1" name="Text 8"/>
          <p:cNvSpPr/>
          <p:nvPr/>
        </p:nvSpPr>
        <p:spPr>
          <a:xfrm>
            <a:off x="5431036" y="5407700"/>
            <a:ext cx="187404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916" dirty="0"/>
          </a:p>
        </p:txBody>
      </p:sp>
      <p:sp>
        <p:nvSpPr>
          <p:cNvPr id="12" name="Text 9"/>
          <p:cNvSpPr/>
          <p:nvPr/>
        </p:nvSpPr>
        <p:spPr>
          <a:xfrm>
            <a:off x="6049328" y="5315188"/>
            <a:ext cx="3333988" cy="7715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Comparación de Inversiones</a:t>
            </a:r>
            <a:endParaRPr lang="en-US" sz="2430" dirty="0"/>
          </a:p>
        </p:txBody>
      </p:sp>
      <p:sp>
        <p:nvSpPr>
          <p:cNvPr id="13" name="Text 10"/>
          <p:cNvSpPr/>
          <p:nvPr/>
        </p:nvSpPr>
        <p:spPr>
          <a:xfrm>
            <a:off x="6049328" y="6234827"/>
            <a:ext cx="3333988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Permite comparar bonos con diferentes estructuras de pago y vencimientos.</a:t>
            </a:r>
            <a:endParaRPr lang="en-US" sz="1944" dirty="0"/>
          </a:p>
        </p:txBody>
      </p:sp>
      <p:sp>
        <p:nvSpPr>
          <p:cNvPr id="14" name="Shape 11"/>
          <p:cNvSpPr/>
          <p:nvPr/>
        </p:nvSpPr>
        <p:spPr>
          <a:xfrm>
            <a:off x="9630132" y="531518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5" name="Text 12"/>
          <p:cNvSpPr/>
          <p:nvPr/>
        </p:nvSpPr>
        <p:spPr>
          <a:xfrm>
            <a:off x="9812655" y="5407700"/>
            <a:ext cx="190381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916" dirty="0"/>
          </a:p>
        </p:txBody>
      </p:sp>
      <p:sp>
        <p:nvSpPr>
          <p:cNvPr id="16" name="Text 13"/>
          <p:cNvSpPr/>
          <p:nvPr/>
        </p:nvSpPr>
        <p:spPr>
          <a:xfrm>
            <a:off x="10432375" y="5315188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Indicador de Mercado</a:t>
            </a:r>
            <a:endParaRPr lang="en-US" sz="2430" dirty="0"/>
          </a:p>
        </p:txBody>
      </p:sp>
      <p:sp>
        <p:nvSpPr>
          <p:cNvPr id="17" name="Text 14"/>
          <p:cNvSpPr/>
          <p:nvPr/>
        </p:nvSpPr>
        <p:spPr>
          <a:xfrm>
            <a:off x="10432375" y="5849064"/>
            <a:ext cx="3333988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Refleja las expectativas del mercado sobre tasas de interés futuras.</a:t>
            </a:r>
            <a:endParaRPr lang="en-US" sz="1944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3073" y="607933"/>
            <a:ext cx="7597854" cy="13806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36"/>
              </a:lnSpc>
              <a:buNone/>
            </a:pPr>
            <a:r>
              <a:rPr lang="en-US" sz="4349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Interrelación: Precio, Rendimiento y Valoración</a:t>
            </a:r>
            <a:endParaRPr lang="en-US" sz="4349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19933"/>
            <a:ext cx="1104543" cy="17672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08967" y="2540794"/>
            <a:ext cx="2761298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Precio</a:t>
            </a:r>
            <a:endParaRPr lang="en-US" sz="2174" dirty="0"/>
          </a:p>
        </p:txBody>
      </p:sp>
      <p:sp>
        <p:nvSpPr>
          <p:cNvPr id="8" name="Text 4"/>
          <p:cNvSpPr/>
          <p:nvPr/>
        </p:nvSpPr>
        <p:spPr>
          <a:xfrm>
            <a:off x="2208967" y="3018353"/>
            <a:ext cx="6161961" cy="35337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Determina el rendimiento actual del instrumento.</a:t>
            </a:r>
            <a:endParaRPr lang="en-US" sz="1739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4087178"/>
            <a:ext cx="1104543" cy="17672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08967" y="4308038"/>
            <a:ext cx="2761298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Rendimiento</a:t>
            </a:r>
            <a:endParaRPr lang="en-US" sz="2174" dirty="0"/>
          </a:p>
        </p:txBody>
      </p:sp>
      <p:sp>
        <p:nvSpPr>
          <p:cNvPr id="11" name="Text 6"/>
          <p:cNvSpPr/>
          <p:nvPr/>
        </p:nvSpPr>
        <p:spPr>
          <a:xfrm>
            <a:off x="2208967" y="4785598"/>
            <a:ext cx="6161961" cy="35337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Influye en la valoración y atractivo del instrumento.</a:t>
            </a:r>
            <a:endParaRPr lang="en-US" sz="1739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5854422"/>
            <a:ext cx="1104543" cy="176724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08967" y="6075283"/>
            <a:ext cx="2761298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Valoración</a:t>
            </a:r>
            <a:endParaRPr lang="en-US" sz="2174" dirty="0"/>
          </a:p>
        </p:txBody>
      </p:sp>
      <p:sp>
        <p:nvSpPr>
          <p:cNvPr id="14" name="Text 8"/>
          <p:cNvSpPr/>
          <p:nvPr/>
        </p:nvSpPr>
        <p:spPr>
          <a:xfrm>
            <a:off x="2208967" y="6552843"/>
            <a:ext cx="6161961" cy="35337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Afecta la demanda y, por ende, el precio de mercado.</a:t>
            </a:r>
            <a:endParaRPr lang="en-US" sz="1739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4" name="Text 2"/>
          <p:cNvSpPr/>
          <p:nvPr/>
        </p:nvSpPr>
        <p:spPr>
          <a:xfrm>
            <a:off x="810287" y="519768"/>
            <a:ext cx="6172200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Valoración de Bonos</a:t>
            </a:r>
            <a:endParaRPr lang="en-US" sz="486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2C211A9-71A8-593A-218D-CBF4885A1CCD}"/>
              </a:ext>
            </a:extLst>
          </p:cNvPr>
          <p:cNvGrpSpPr/>
          <p:nvPr/>
        </p:nvGrpSpPr>
        <p:grpSpPr>
          <a:xfrm>
            <a:off x="860227" y="1811061"/>
            <a:ext cx="12909946" cy="1422678"/>
            <a:chOff x="864037" y="3986689"/>
            <a:chExt cx="12909946" cy="1422678"/>
          </a:xfrm>
        </p:grpSpPr>
        <p:sp>
          <p:nvSpPr>
            <p:cNvPr id="5" name="Text 3"/>
            <p:cNvSpPr/>
            <p:nvPr/>
          </p:nvSpPr>
          <p:spPr>
            <a:xfrm>
              <a:off x="864037" y="3986689"/>
              <a:ext cx="3086100" cy="38576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038"/>
                </a:lnSpc>
                <a:buNone/>
              </a:pPr>
              <a:r>
                <a:rPr lang="en-US" sz="2430" dirty="0">
                  <a:solidFill>
                    <a:srgbClr val="272D45"/>
                  </a:solidFill>
                  <a:latin typeface="Kanit" pitchFamily="34" charset="0"/>
                  <a:ea typeface="Kanit" pitchFamily="34" charset="-122"/>
                  <a:cs typeface="Kanit" pitchFamily="34" charset="-120"/>
                </a:rPr>
                <a:t>Bono Cero Cupón</a:t>
              </a:r>
              <a:endParaRPr lang="en-US" sz="2430" dirty="0"/>
            </a:p>
          </p:txBody>
        </p:sp>
        <p:sp>
          <p:nvSpPr>
            <p:cNvPr id="6" name="Text 4"/>
            <p:cNvSpPr/>
            <p:nvPr/>
          </p:nvSpPr>
          <p:spPr>
            <a:xfrm>
              <a:off x="864037" y="4619268"/>
              <a:ext cx="6150054" cy="790099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0"/>
                </a:lnSpc>
                <a:buNone/>
              </a:pPr>
              <a:r>
                <a:rPr lang="en-US" sz="1944" dirty="0">
                  <a:solidFill>
                    <a:srgbClr val="2C3249"/>
                  </a:solidFill>
                  <a:latin typeface="Martel Sans" pitchFamily="34" charset="0"/>
                  <a:ea typeface="Martel Sans" pitchFamily="34" charset="-122"/>
                  <a:cs typeface="Martel Sans" pitchFamily="34" charset="-120"/>
                </a:rPr>
                <a:t>El precio se calcula descontando el valor nominal al rendimiento requerido.</a:t>
              </a:r>
              <a:endParaRPr lang="en-US" sz="1944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7623929" y="3986689"/>
              <a:ext cx="3086100" cy="38576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038"/>
                </a:lnSpc>
                <a:buNone/>
              </a:pPr>
              <a:r>
                <a:rPr lang="en-US" sz="2430" dirty="0">
                  <a:solidFill>
                    <a:srgbClr val="272D45"/>
                  </a:solidFill>
                  <a:latin typeface="Kanit" pitchFamily="34" charset="0"/>
                  <a:ea typeface="Kanit" pitchFamily="34" charset="-122"/>
                  <a:cs typeface="Kanit" pitchFamily="34" charset="-120"/>
                </a:rPr>
                <a:t>Bono con Cupones</a:t>
              </a:r>
              <a:endParaRPr lang="en-US" sz="2430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7623929" y="4619268"/>
              <a:ext cx="6150054" cy="790099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0"/>
                </a:lnSpc>
                <a:buNone/>
              </a:pPr>
              <a:r>
                <a:rPr lang="en-US" sz="1944" dirty="0">
                  <a:solidFill>
                    <a:srgbClr val="2C3249"/>
                  </a:solidFill>
                  <a:latin typeface="Martel Sans" pitchFamily="34" charset="0"/>
                  <a:ea typeface="Martel Sans" pitchFamily="34" charset="-122"/>
                  <a:cs typeface="Martel Sans" pitchFamily="34" charset="-120"/>
                </a:rPr>
                <a:t>Se suman los valores presentes de todos los flujos futuros, incluyendo cupones y nominal.</a:t>
              </a:r>
              <a:endParaRPr lang="en-US" sz="1944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8C2384-B440-22B4-CADE-9744BA974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/>
          <a:stretch/>
        </p:blipFill>
        <p:spPr bwMode="auto">
          <a:xfrm>
            <a:off x="6995583" y="4118179"/>
            <a:ext cx="7336636" cy="291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AB7391A-61A5-A143-0CA8-6CEE9DD8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 bwMode="auto">
          <a:xfrm>
            <a:off x="408111" y="3969228"/>
            <a:ext cx="7076431" cy="30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4" name="Text 2"/>
          <p:cNvSpPr/>
          <p:nvPr/>
        </p:nvSpPr>
        <p:spPr>
          <a:xfrm>
            <a:off x="864037" y="1018103"/>
            <a:ext cx="6172200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Aplicaciones Prácticas</a:t>
            </a:r>
            <a:endParaRPr lang="en-US" sz="486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283381"/>
            <a:ext cx="4053840" cy="25054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64037" y="5097423"/>
            <a:ext cx="3621286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Planificación de Jubilación</a:t>
            </a:r>
            <a:endParaRPr lang="en-US" sz="2430" dirty="0"/>
          </a:p>
        </p:txBody>
      </p:sp>
      <p:sp>
        <p:nvSpPr>
          <p:cNvPr id="7" name="Text 4"/>
          <p:cNvSpPr/>
          <p:nvPr/>
        </p:nvSpPr>
        <p:spPr>
          <a:xfrm>
            <a:off x="864037" y="5631299"/>
            <a:ext cx="4053840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Los bonos cero cupón son útiles para objetivos a largo plazo sin necesidad de ingresos intermedios.</a:t>
            </a:r>
            <a:endParaRPr lang="en-US" sz="1944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283381"/>
            <a:ext cx="4053959" cy="250543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88161" y="5097423"/>
            <a:ext cx="3779282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Financiamiento Corporativo</a:t>
            </a:r>
            <a:endParaRPr lang="en-US" sz="2430" dirty="0"/>
          </a:p>
        </p:txBody>
      </p:sp>
      <p:sp>
        <p:nvSpPr>
          <p:cNvPr id="10" name="Text 6"/>
          <p:cNvSpPr/>
          <p:nvPr/>
        </p:nvSpPr>
        <p:spPr>
          <a:xfrm>
            <a:off x="5288161" y="5631299"/>
            <a:ext cx="4053959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Las empresas emiten bonos con cupones para obtener financiamiento con pagos de interés manejables.</a:t>
            </a:r>
            <a:endParaRPr lang="en-US" sz="1944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283381"/>
            <a:ext cx="4053840" cy="250543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2404" y="5097423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Política Monetaria</a:t>
            </a:r>
            <a:endParaRPr lang="en-US" sz="2430" dirty="0"/>
          </a:p>
        </p:txBody>
      </p:sp>
      <p:sp>
        <p:nvSpPr>
          <p:cNvPr id="13" name="Text 8"/>
          <p:cNvSpPr/>
          <p:nvPr/>
        </p:nvSpPr>
        <p:spPr>
          <a:xfrm>
            <a:off x="9712404" y="5631299"/>
            <a:ext cx="4053840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Los bancos centrales utilizan bonos para implementar políticas monetarias y gestionar la liquidez.</a:t>
            </a:r>
            <a:endParaRPr lang="en-US" sz="1944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1008698"/>
            <a:ext cx="7415927" cy="31939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8384"/>
              </a:lnSpc>
              <a:buNone/>
            </a:pPr>
            <a:r>
              <a:rPr lang="en-US" sz="6707" dirty="0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Muchas</a:t>
            </a:r>
            <a:r>
              <a:rPr lang="en-US" sz="6707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gracias</a:t>
            </a:r>
            <a:endParaRPr lang="en-US" sz="6707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924209-2622-3959-9B15-C76740D2F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277" y="0"/>
            <a:ext cx="4445000" cy="1892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894636"/>
            <a:ext cx="6473428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 err="1">
                <a:solidFill>
                  <a:srgbClr val="272D45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Objetivos</a:t>
            </a:r>
            <a:endParaRPr lang="en-US" sz="4860" dirty="0"/>
          </a:p>
        </p:txBody>
      </p:sp>
      <p:sp>
        <p:nvSpPr>
          <p:cNvPr id="6" name="Shape 3"/>
          <p:cNvSpPr/>
          <p:nvPr/>
        </p:nvSpPr>
        <p:spPr>
          <a:xfrm>
            <a:off x="864037" y="231409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1085374" y="2406610"/>
            <a:ext cx="112633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916" dirty="0"/>
          </a:p>
        </p:txBody>
      </p:sp>
      <p:sp>
        <p:nvSpPr>
          <p:cNvPr id="8" name="Text 5"/>
          <p:cNvSpPr/>
          <p:nvPr/>
        </p:nvSpPr>
        <p:spPr>
          <a:xfrm>
            <a:off x="1666280" y="2314099"/>
            <a:ext cx="3536156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Comprensión de Subastas</a:t>
            </a:r>
            <a:endParaRPr lang="en-US" sz="2430" dirty="0"/>
          </a:p>
        </p:txBody>
      </p:sp>
      <p:sp>
        <p:nvSpPr>
          <p:cNvPr id="9" name="Text 6"/>
          <p:cNvSpPr/>
          <p:nvPr/>
        </p:nvSpPr>
        <p:spPr>
          <a:xfrm>
            <a:off x="1666280" y="2847975"/>
            <a:ext cx="661368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Analizar los tipos y mecanismos de subastas en el mercado financiero.</a:t>
            </a:r>
            <a:endParaRPr lang="en-US" sz="1944" dirty="0"/>
          </a:p>
        </p:txBody>
      </p:sp>
      <p:sp>
        <p:nvSpPr>
          <p:cNvPr id="10" name="Shape 7"/>
          <p:cNvSpPr/>
          <p:nvPr/>
        </p:nvSpPr>
        <p:spPr>
          <a:xfrm>
            <a:off x="864037" y="416254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1" name="Text 8"/>
          <p:cNvSpPr/>
          <p:nvPr/>
        </p:nvSpPr>
        <p:spPr>
          <a:xfrm>
            <a:off x="1047988" y="4255056"/>
            <a:ext cx="187404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916" dirty="0"/>
          </a:p>
        </p:txBody>
      </p:sp>
      <p:sp>
        <p:nvSpPr>
          <p:cNvPr id="12" name="Text 9"/>
          <p:cNvSpPr/>
          <p:nvPr/>
        </p:nvSpPr>
        <p:spPr>
          <a:xfrm>
            <a:off x="1666280" y="4162544"/>
            <a:ext cx="3510201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Rendimientos Financieros</a:t>
            </a:r>
            <a:endParaRPr lang="en-US" sz="2430" dirty="0"/>
          </a:p>
        </p:txBody>
      </p:sp>
      <p:sp>
        <p:nvSpPr>
          <p:cNvPr id="13" name="Text 10"/>
          <p:cNvSpPr/>
          <p:nvPr/>
        </p:nvSpPr>
        <p:spPr>
          <a:xfrm>
            <a:off x="1666280" y="4696420"/>
            <a:ext cx="661368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Explorar el rendimiento al día y al vencimiento en instrumentos financieros.</a:t>
            </a:r>
            <a:endParaRPr lang="en-US" sz="1944" dirty="0"/>
          </a:p>
        </p:txBody>
      </p:sp>
      <p:sp>
        <p:nvSpPr>
          <p:cNvPr id="14" name="Shape 11"/>
          <p:cNvSpPr/>
          <p:nvPr/>
        </p:nvSpPr>
        <p:spPr>
          <a:xfrm>
            <a:off x="864037" y="601098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1524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5" name="Text 12"/>
          <p:cNvSpPr/>
          <p:nvPr/>
        </p:nvSpPr>
        <p:spPr>
          <a:xfrm>
            <a:off x="1046559" y="6103501"/>
            <a:ext cx="190381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6"/>
              </a:lnSpc>
              <a:buNone/>
            </a:pPr>
            <a:r>
              <a:rPr lang="en-US" sz="2916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916" dirty="0"/>
          </a:p>
        </p:txBody>
      </p:sp>
      <p:sp>
        <p:nvSpPr>
          <p:cNvPr id="16" name="Text 13"/>
          <p:cNvSpPr/>
          <p:nvPr/>
        </p:nvSpPr>
        <p:spPr>
          <a:xfrm>
            <a:off x="1666280" y="6010989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C3249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Valoración de Activos</a:t>
            </a:r>
            <a:endParaRPr lang="en-US" sz="2430" dirty="0"/>
          </a:p>
        </p:txBody>
      </p:sp>
      <p:sp>
        <p:nvSpPr>
          <p:cNvPr id="17" name="Text 14"/>
          <p:cNvSpPr/>
          <p:nvPr/>
        </p:nvSpPr>
        <p:spPr>
          <a:xfrm>
            <a:off x="1666280" y="6544866"/>
            <a:ext cx="661368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Examinar la interrelación entre precio, rendimiento y valoración de instrumentos financieros.</a:t>
            </a:r>
            <a:endParaRPr lang="en-US" sz="1944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1142" y="624364"/>
            <a:ext cx="7554516" cy="3917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Subastas Holandesas y Americanas: Una Comparación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1142" y="4882039"/>
            <a:ext cx="7554516" cy="1089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subastas son métodos fascinantes para comprar y vender bienes. Dos tipos populares son las subastas holandesas y americanas. Cada una tiene un proceso único y aplicaciones específicas.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1142" y="6227207"/>
            <a:ext cx="7554516" cy="726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Exploraremos sus características, diferencias y usos en diversos mercados.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1142" y="7226141"/>
            <a:ext cx="363260" cy="363260"/>
          </a:xfrm>
          <a:prstGeom prst="roundRect">
            <a:avLst>
              <a:gd name="adj" fmla="val 2516953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406" y="959287"/>
            <a:ext cx="7601188" cy="1377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 Proceso de la Subasta Holandesa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6803" y="2667476"/>
            <a:ext cx="30480" cy="4602718"/>
          </a:xfrm>
          <a:prstGeom prst="roundRect">
            <a:avLst>
              <a:gd name="adj" fmla="val 30374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5" name="Shape 2"/>
          <p:cNvSpPr/>
          <p:nvPr/>
        </p:nvSpPr>
        <p:spPr>
          <a:xfrm>
            <a:off x="1319510" y="3148013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6" name="Shape 3"/>
          <p:cNvSpPr/>
          <p:nvPr/>
        </p:nvSpPr>
        <p:spPr>
          <a:xfrm>
            <a:off x="854095" y="2915364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1031260" y="2997994"/>
            <a:ext cx="141565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337" y="2887861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Inicio con Precio Alto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337" y="3364349"/>
            <a:ext cx="6058257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subastador comienza con un precio elevado para el artículo.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510" y="4990743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1" name="Shape 8"/>
          <p:cNvSpPr/>
          <p:nvPr/>
        </p:nvSpPr>
        <p:spPr>
          <a:xfrm>
            <a:off x="854095" y="4758095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2" name="Text 9"/>
          <p:cNvSpPr/>
          <p:nvPr/>
        </p:nvSpPr>
        <p:spPr>
          <a:xfrm>
            <a:off x="1015901" y="4840724"/>
            <a:ext cx="17228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337" y="4730591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Disminución Gradual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337" y="5207079"/>
            <a:ext cx="6058257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precio va bajando continuamente en intervalos regulares.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510" y="6480929"/>
            <a:ext cx="771406" cy="30480"/>
          </a:xfrm>
          <a:prstGeom prst="roundRect">
            <a:avLst>
              <a:gd name="adj" fmla="val 30374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6" name="Shape 13"/>
          <p:cNvSpPr/>
          <p:nvPr/>
        </p:nvSpPr>
        <p:spPr>
          <a:xfrm>
            <a:off x="854095" y="6248281"/>
            <a:ext cx="495895" cy="495895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7" name="Text 14"/>
          <p:cNvSpPr/>
          <p:nvPr/>
        </p:nvSpPr>
        <p:spPr>
          <a:xfrm>
            <a:off x="1013758" y="6330910"/>
            <a:ext cx="176570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337" y="6220777"/>
            <a:ext cx="2779633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Aceptación del Precio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337" y="6697266"/>
            <a:ext cx="6058257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subasta termina cuando un postor acepta el precio actual.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5908" y="653296"/>
            <a:ext cx="7484983" cy="1481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00"/>
              </a:lnSpc>
              <a:buNone/>
            </a:pPr>
            <a:r>
              <a:rPr lang="en-US" sz="46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Características de la Subasta Holandesa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315908" y="2756654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5" name="Text 2"/>
          <p:cNvSpPr/>
          <p:nvPr/>
        </p:nvSpPr>
        <p:spPr>
          <a:xfrm>
            <a:off x="6506408" y="2845475"/>
            <a:ext cx="152162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6005" y="2756654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Rapidez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086005" y="3269099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subastas holandesas son conocidas por su velocidad y eficiencia.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15908" y="4531043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9" name="Text 6"/>
          <p:cNvSpPr/>
          <p:nvPr/>
        </p:nvSpPr>
        <p:spPr>
          <a:xfrm>
            <a:off x="6489859" y="4619863"/>
            <a:ext cx="185261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7086005" y="4531043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Presión por Decisión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086005" y="5043488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compradores deben decidir rápidamente para no perder la oportunidad.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15908" y="6305431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3" name="Text 10"/>
          <p:cNvSpPr/>
          <p:nvPr/>
        </p:nvSpPr>
        <p:spPr>
          <a:xfrm>
            <a:off x="6487597" y="6394252"/>
            <a:ext cx="189786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7086005" y="6305431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Precio Óptimo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7086005" y="6817876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Tiende a encontrar el precio más alto que un comprador está dispuesto a pagar.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273" y="552212"/>
            <a:ext cx="7740253" cy="1253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Aplicaciones de la Subasta Holandesa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73" y="2106216"/>
            <a:ext cx="501253" cy="5012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8273" y="2807970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Flores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8273" y="3241477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Ampliamente utilizada en la venta de flores en los Países Bajos.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273" y="4163735"/>
            <a:ext cx="501253" cy="5012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8273" y="4865489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Bonos del Tesoro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188273" y="5298996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Empleada en la colocación de valores gubernamentales.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273" y="6221254"/>
            <a:ext cx="501253" cy="5012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8273" y="6923008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Acciones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8273" y="7356515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Usada en la venta de emisiones primarias de acciones.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124" y="833080"/>
            <a:ext cx="7539752" cy="1432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5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 Proceso de la Subasta Americana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1130618" y="2609374"/>
            <a:ext cx="30480" cy="4787027"/>
          </a:xfrm>
          <a:prstGeom prst="roundRect">
            <a:avLst>
              <a:gd name="adj" fmla="val 31583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5" name="Shape 2"/>
          <p:cNvSpPr/>
          <p:nvPr/>
        </p:nvSpPr>
        <p:spPr>
          <a:xfrm>
            <a:off x="1373207" y="3109674"/>
            <a:ext cx="802124" cy="30480"/>
          </a:xfrm>
          <a:prstGeom prst="roundRect">
            <a:avLst>
              <a:gd name="adj" fmla="val 31583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6" name="Shape 3"/>
          <p:cNvSpPr/>
          <p:nvPr/>
        </p:nvSpPr>
        <p:spPr>
          <a:xfrm>
            <a:off x="888028" y="2867144"/>
            <a:ext cx="515660" cy="515660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7" name="Text 4"/>
          <p:cNvSpPr/>
          <p:nvPr/>
        </p:nvSpPr>
        <p:spPr>
          <a:xfrm>
            <a:off x="1072217" y="2952988"/>
            <a:ext cx="147161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2406372" y="2838569"/>
            <a:ext cx="2865001" cy="358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Precio Inicial Bajo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2406372" y="3334107"/>
            <a:ext cx="5935504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subastador comienza con un precio bajo o de reserva.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1373207" y="4659511"/>
            <a:ext cx="802124" cy="30480"/>
          </a:xfrm>
          <a:prstGeom prst="roundRect">
            <a:avLst>
              <a:gd name="adj" fmla="val 31583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1" name="Shape 8"/>
          <p:cNvSpPr/>
          <p:nvPr/>
        </p:nvSpPr>
        <p:spPr>
          <a:xfrm>
            <a:off x="888028" y="4416981"/>
            <a:ext cx="515660" cy="515660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2" name="Text 9"/>
          <p:cNvSpPr/>
          <p:nvPr/>
        </p:nvSpPr>
        <p:spPr>
          <a:xfrm>
            <a:off x="1056263" y="4502825"/>
            <a:ext cx="179189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2406372" y="4388406"/>
            <a:ext cx="2975729" cy="358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Incremento de Ofertas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2406372" y="4883944"/>
            <a:ext cx="5935504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postores aumentan el precio en incrementos sucesivos.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1373207" y="6576060"/>
            <a:ext cx="802124" cy="30480"/>
          </a:xfrm>
          <a:prstGeom prst="roundRect">
            <a:avLst>
              <a:gd name="adj" fmla="val 31583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s-CR"/>
          </a:p>
        </p:txBody>
      </p:sp>
      <p:sp>
        <p:nvSpPr>
          <p:cNvPr id="16" name="Shape 13"/>
          <p:cNvSpPr/>
          <p:nvPr/>
        </p:nvSpPr>
        <p:spPr>
          <a:xfrm>
            <a:off x="888028" y="6333530"/>
            <a:ext cx="515660" cy="515660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7" name="Text 14"/>
          <p:cNvSpPr/>
          <p:nvPr/>
        </p:nvSpPr>
        <p:spPr>
          <a:xfrm>
            <a:off x="1054001" y="6419374"/>
            <a:ext cx="18359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2406372" y="6304955"/>
            <a:ext cx="2865001" cy="358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Adjudicación Final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2406372" y="6800493"/>
            <a:ext cx="5935504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artículo se adjudica al postor con la oferta más alta.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706398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Características de la Subasta Americana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289738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1524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5" name="Text 2"/>
          <p:cNvSpPr/>
          <p:nvPr/>
        </p:nvSpPr>
        <p:spPr>
          <a:xfrm>
            <a:off x="6548795" y="2989898"/>
            <a:ext cx="158591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52680" y="289738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Ritmo Pausado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152680" y="3431262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Permite a los postores tiempo para considerar sus ofertas.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35078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1524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9" name="Text 6"/>
          <p:cNvSpPr/>
          <p:nvPr/>
        </p:nvSpPr>
        <p:spPr>
          <a:xfrm>
            <a:off x="6531650" y="4443293"/>
            <a:ext cx="193000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152680" y="4350782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Competencia Visible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152680" y="4884658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participantes pueden ver las ofertas de sus competidores.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619922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1524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s-CR"/>
          </a:p>
        </p:txBody>
      </p:sp>
      <p:sp>
        <p:nvSpPr>
          <p:cNvPr id="13" name="Text 10"/>
          <p:cNvSpPr/>
          <p:nvPr/>
        </p:nvSpPr>
        <p:spPr>
          <a:xfrm>
            <a:off x="6529268" y="6291739"/>
            <a:ext cx="19776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7152680" y="6199227"/>
            <a:ext cx="3682722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Potencial de Precios Altos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7152680" y="673310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competencia abierta puede llevar a precios finales más elevados.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273" y="552212"/>
            <a:ext cx="7740253" cy="1253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Aplicaciones de la Subasta Americana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73" y="2106216"/>
            <a:ext cx="501253" cy="5012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8273" y="2807970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8273" y="3241477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Común en la venta de obras de arte y antigüedades.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273" y="4163735"/>
            <a:ext cx="501253" cy="5012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8273" y="4865489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Bienes Inmuebles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188273" y="5298996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Utilizada frecuentemente en subastas de propiedades.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273" y="6221254"/>
            <a:ext cx="501253" cy="5012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8273" y="6923008"/>
            <a:ext cx="250662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Vehículos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8273" y="7356515"/>
            <a:ext cx="7740253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Popular en subastas de automóviles y otros vehículos.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808</Words>
  <Application>Microsoft Macintosh PowerPoint</Application>
  <PresentationFormat>Personalizado</PresentationFormat>
  <Paragraphs>165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Kanit</vt:lpstr>
      <vt:lpstr>Martel Sans</vt:lpstr>
      <vt:lpstr>Raleway</vt:lpstr>
      <vt:lpstr>Roboto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Malberth Cerdas Herrera</cp:lastModifiedBy>
  <cp:revision>5</cp:revision>
  <dcterms:created xsi:type="dcterms:W3CDTF">2024-08-02T22:32:12Z</dcterms:created>
  <dcterms:modified xsi:type="dcterms:W3CDTF">2024-09-04T22:17:05Z</dcterms:modified>
</cp:coreProperties>
</file>