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7" r:id="rId5"/>
    <p:sldId id="717" r:id="rId6"/>
    <p:sldId id="715" r:id="rId7"/>
    <p:sldId id="692" r:id="rId8"/>
    <p:sldId id="319" r:id="rId9"/>
    <p:sldId id="702" r:id="rId10"/>
    <p:sldId id="303" r:id="rId11"/>
    <p:sldId id="724" r:id="rId12"/>
    <p:sldId id="722" r:id="rId13"/>
    <p:sldId id="697" r:id="rId14"/>
    <p:sldId id="714" r:id="rId15"/>
    <p:sldId id="723" r:id="rId16"/>
    <p:sldId id="707" r:id="rId17"/>
    <p:sldId id="2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EBF7"/>
    <a:srgbClr val="004BCE"/>
    <a:srgbClr val="091F5A"/>
    <a:srgbClr val="2ECE75"/>
    <a:srgbClr val="2F75B5"/>
    <a:srgbClr val="0055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2B5A40-D2E1-1F3E-7FB0-C20E87D42743}" v="25" dt="2023-08-24T15:32:54.941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1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as Ozuna" userId="d3878c9e-61f6-4092-b8ae-27188f67a17d" providerId="ADAL" clId="{787CE230-2F6C-4E7F-B0E4-A82460FDCB11}"/>
    <pc:docChg chg="modSld">
      <pc:chgData name="Tomas Ozuna" userId="d3878c9e-61f6-4092-b8ae-27188f67a17d" providerId="ADAL" clId="{787CE230-2F6C-4E7F-B0E4-A82460FDCB11}" dt="2023-08-24T15:23:21.142" v="64" actId="5793"/>
      <pc:docMkLst>
        <pc:docMk/>
      </pc:docMkLst>
      <pc:sldChg chg="modSp mod">
        <pc:chgData name="Tomas Ozuna" userId="d3878c9e-61f6-4092-b8ae-27188f67a17d" providerId="ADAL" clId="{787CE230-2F6C-4E7F-B0E4-A82460FDCB11}" dt="2023-08-24T15:09:05.183" v="12" actId="20577"/>
        <pc:sldMkLst>
          <pc:docMk/>
          <pc:sldMk cId="904663377" sldId="257"/>
        </pc:sldMkLst>
        <pc:spChg chg="mod">
          <ac:chgData name="Tomas Ozuna" userId="d3878c9e-61f6-4092-b8ae-27188f67a17d" providerId="ADAL" clId="{787CE230-2F6C-4E7F-B0E4-A82460FDCB11}" dt="2023-08-24T15:09:05.183" v="12" actId="20577"/>
          <ac:spMkLst>
            <pc:docMk/>
            <pc:sldMk cId="904663377" sldId="257"/>
            <ac:spMk id="4" creationId="{6DD7E676-2C70-8F43-9F2B-8BA2001776D6}"/>
          </ac:spMkLst>
        </pc:spChg>
      </pc:sldChg>
      <pc:sldChg chg="modSp mod">
        <pc:chgData name="Tomas Ozuna" userId="d3878c9e-61f6-4092-b8ae-27188f67a17d" providerId="ADAL" clId="{787CE230-2F6C-4E7F-B0E4-A82460FDCB11}" dt="2023-08-24T15:23:21.142" v="64" actId="5793"/>
        <pc:sldMkLst>
          <pc:docMk/>
          <pc:sldMk cId="792012884" sldId="707"/>
        </pc:sldMkLst>
        <pc:spChg chg="mod">
          <ac:chgData name="Tomas Ozuna" userId="d3878c9e-61f6-4092-b8ae-27188f67a17d" providerId="ADAL" clId="{787CE230-2F6C-4E7F-B0E4-A82460FDCB11}" dt="2023-08-24T15:23:21.142" v="64" actId="5793"/>
          <ac:spMkLst>
            <pc:docMk/>
            <pc:sldMk cId="792012884" sldId="707"/>
            <ac:spMk id="2" creationId="{E005D9F1-7AE0-4E86-8D9F-7E19E0BC1C71}"/>
          </ac:spMkLst>
        </pc:spChg>
        <pc:spChg chg="mod">
          <ac:chgData name="Tomas Ozuna" userId="d3878c9e-61f6-4092-b8ae-27188f67a17d" providerId="ADAL" clId="{787CE230-2F6C-4E7F-B0E4-A82460FDCB11}" dt="2023-08-24T15:22:10.430" v="61" actId="20577"/>
          <ac:spMkLst>
            <pc:docMk/>
            <pc:sldMk cId="792012884" sldId="707"/>
            <ac:spMk id="3" creationId="{7A9EC931-B41B-E24A-8522-7B3E6EF0767C}"/>
          </ac:spMkLst>
        </pc:spChg>
      </pc:sldChg>
    </pc:docChg>
  </pc:docChgLst>
  <pc:docChgLst>
    <pc:chgData name="Carlos Morales" userId="S::camorales@bcie.org::dccda93a-d17a-4244-8776-66fd31305bfb" providerId="AD" clId="Web-{922B5A40-D2E1-1F3E-7FB0-C20E87D42743}"/>
    <pc:docChg chg="modSld">
      <pc:chgData name="Carlos Morales" userId="S::camorales@bcie.org::dccda93a-d17a-4244-8776-66fd31305bfb" providerId="AD" clId="Web-{922B5A40-D2E1-1F3E-7FB0-C20E87D42743}" dt="2023-08-24T15:32:51.317" v="12" actId="20577"/>
      <pc:docMkLst>
        <pc:docMk/>
      </pc:docMkLst>
      <pc:sldChg chg="addSp delSp modSp">
        <pc:chgData name="Carlos Morales" userId="S::camorales@bcie.org::dccda93a-d17a-4244-8776-66fd31305bfb" providerId="AD" clId="Web-{922B5A40-D2E1-1F3E-7FB0-C20E87D42743}" dt="2023-08-24T15:32:15.018" v="4" actId="1076"/>
        <pc:sldMkLst>
          <pc:docMk/>
          <pc:sldMk cId="3601698749" sldId="692"/>
        </pc:sldMkLst>
        <pc:picChg chg="add mod">
          <ac:chgData name="Carlos Morales" userId="S::camorales@bcie.org::dccda93a-d17a-4244-8776-66fd31305bfb" providerId="AD" clId="Web-{922B5A40-D2E1-1F3E-7FB0-C20E87D42743}" dt="2023-08-24T15:32:15.018" v="4" actId="1076"/>
          <ac:picMkLst>
            <pc:docMk/>
            <pc:sldMk cId="3601698749" sldId="692"/>
            <ac:picMk id="5" creationId="{92CC0753-2CCA-4A77-89CC-1B24F7E20CFA}"/>
          </ac:picMkLst>
        </pc:picChg>
        <pc:picChg chg="del">
          <ac:chgData name="Carlos Morales" userId="S::camorales@bcie.org::dccda93a-d17a-4244-8776-66fd31305bfb" providerId="AD" clId="Web-{922B5A40-D2E1-1F3E-7FB0-C20E87D42743}" dt="2023-08-24T15:32:07.049" v="0"/>
          <ac:picMkLst>
            <pc:docMk/>
            <pc:sldMk cId="3601698749" sldId="692"/>
            <ac:picMk id="6" creationId="{3B1EBAE5-A1FF-6488-7AB0-79C5B1E33EB0}"/>
          </ac:picMkLst>
        </pc:picChg>
      </pc:sldChg>
      <pc:sldChg chg="modSp">
        <pc:chgData name="Carlos Morales" userId="S::camorales@bcie.org::dccda93a-d17a-4244-8776-66fd31305bfb" providerId="AD" clId="Web-{922B5A40-D2E1-1F3E-7FB0-C20E87D42743}" dt="2023-08-24T15:32:51.317" v="12" actId="20577"/>
        <pc:sldMkLst>
          <pc:docMk/>
          <pc:sldMk cId="803012963" sldId="714"/>
        </pc:sldMkLst>
        <pc:spChg chg="mod">
          <ac:chgData name="Carlos Morales" userId="S::camorales@bcie.org::dccda93a-d17a-4244-8776-66fd31305bfb" providerId="AD" clId="Web-{922B5A40-D2E1-1F3E-7FB0-C20E87D42743}" dt="2023-08-24T15:32:51.317" v="12" actId="20577"/>
          <ac:spMkLst>
            <pc:docMk/>
            <pc:sldMk cId="803012963" sldId="714"/>
            <ac:spMk id="1050" creationId="{F64F7F79-5F59-3550-FF7C-65D95853F5EA}"/>
          </ac:spMkLst>
        </pc:spChg>
        <pc:spChg chg="mod">
          <ac:chgData name="Carlos Morales" userId="S::camorales@bcie.org::dccda93a-d17a-4244-8776-66fd31305bfb" providerId="AD" clId="Web-{922B5A40-D2E1-1F3E-7FB0-C20E87D42743}" dt="2023-08-24T15:32:35.440" v="7" actId="20577"/>
          <ac:spMkLst>
            <pc:docMk/>
            <pc:sldMk cId="803012963" sldId="714"/>
            <ac:spMk id="1056" creationId="{69825323-C5F2-8AE5-CA5C-9D5925122AD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67522-CC9F-814B-8A7A-B3EE19812C7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773C0-06B2-7B49-B7DE-610A31DBAF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13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773C0-06B2-7B49-B7DE-610A31DBAF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22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74523-BC71-3F42-ACA2-F08036E267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5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74523-BC71-3F42-ACA2-F08036E267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49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480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D79020C9-9A6A-694B-A176-2DCF49A9DD2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0768" y="1854926"/>
            <a:ext cx="11145794" cy="45088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Contenido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48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87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ED79C4C-16CD-EF47-A135-9E8F9D2518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0768" y="3304902"/>
            <a:ext cx="11145794" cy="30588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Contenido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326016-83D5-5348-8257-D7E8DA835A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3636" y="1906171"/>
            <a:ext cx="8316098" cy="1069036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TÍTULO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3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060908-44A3-4F9A-890D-74086B587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5FF8AA-49EE-41DA-B4A1-2D94C7B12D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8A03A4-DBCD-4D57-81E6-A660EDFA6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720D-6535-42BB-A50F-FD58B3FD68FC}" type="datetimeFigureOut">
              <a:rPr lang="es-ES" smtClean="0"/>
              <a:t>24/08/2023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D16092-6684-4968-9DCF-2C0F07617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69B6E9-B9C1-4E3D-88B5-65E21A435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410E-7B40-4930-A89B-73C6BBF765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9817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1238689251,&quot;Placement&quot;:&quot;Footer&quot;,&quot;Top&quot;:520.3781,&quot;Left&quot;:405.0678,&quot;SlideWidth&quot;:960,&quot;SlideHeight&quot;:540}">
            <a:extLst>
              <a:ext uri="{FF2B5EF4-FFF2-40B4-BE49-F238E27FC236}">
                <a16:creationId xmlns:a16="http://schemas.microsoft.com/office/drawing/2014/main" id="{A443A5CB-E544-4D85-BBC8-96EA4E297D20}"/>
              </a:ext>
            </a:extLst>
          </p:cNvPr>
          <p:cNvSpPr txBox="1"/>
          <p:nvPr userDrawn="1"/>
        </p:nvSpPr>
        <p:spPr>
          <a:xfrm>
            <a:off x="5144361" y="6608802"/>
            <a:ext cx="1903277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s-HN" sz="1000">
                <a:solidFill>
                  <a:srgbClr val="EC6414"/>
                </a:solidFill>
                <a:latin typeface="arial" panose="020B0604020202020204" pitchFamily="34" charset="0"/>
              </a:rPr>
              <a:t>CONFIDENCIAL EXTERNO</a:t>
            </a:r>
          </a:p>
        </p:txBody>
      </p:sp>
    </p:spTree>
    <p:extLst>
      <p:ext uri="{BB962C8B-B14F-4D97-AF65-F5344CB8AC3E}">
        <p14:creationId xmlns:p14="http://schemas.microsoft.com/office/powerpoint/2010/main" val="323577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  <p:sldLayoutId id="2147483651" r:id="rId3"/>
    <p:sldLayoutId id="2147483649" r:id="rId4"/>
    <p:sldLayoutId id="214748365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5.jpeg"/><Relationship Id="rId7" Type="http://schemas.openxmlformats.org/officeDocument/2006/relationships/image" Target="../media/image32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5E0FC04-4CEC-2246-9370-D1C5B33BC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76" y="319736"/>
            <a:ext cx="2082228" cy="117450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DF33F3E-A47D-8C4B-A35D-C977615143D5}"/>
              </a:ext>
            </a:extLst>
          </p:cNvPr>
          <p:cNvSpPr txBox="1"/>
          <p:nvPr/>
        </p:nvSpPr>
        <p:spPr>
          <a:xfrm>
            <a:off x="246121" y="2356079"/>
            <a:ext cx="3523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3200" b="1" dirty="0">
                <a:solidFill>
                  <a:schemeClr val="bg1"/>
                </a:solidFill>
                <a:latin typeface="Avenir Next" panose="020B0503020202020204" pitchFamily="34" charset="0"/>
              </a:rPr>
              <a:t>Foro de atracción de nuevos emisores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DD7E676-2C70-8F43-9F2B-8BA2001776D6}"/>
              </a:ext>
            </a:extLst>
          </p:cNvPr>
          <p:cNvSpPr txBox="1"/>
          <p:nvPr/>
        </p:nvSpPr>
        <p:spPr>
          <a:xfrm>
            <a:off x="1169650" y="4295101"/>
            <a:ext cx="1792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2000" b="1" dirty="0">
                <a:solidFill>
                  <a:schemeClr val="bg1"/>
                </a:solidFill>
                <a:latin typeface="Avenir Next" panose="020B0503020202020204" pitchFamily="34" charset="0"/>
              </a:rPr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904663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5">
            <a:extLst>
              <a:ext uri="{FF2B5EF4-FFF2-40B4-BE49-F238E27FC236}">
                <a16:creationId xmlns:a16="http://schemas.microsoft.com/office/drawing/2014/main" id="{8E45D572-12B7-4836-AD0A-0BA81A141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937" b="5677"/>
          <a:stretch/>
        </p:blipFill>
        <p:spPr>
          <a:xfrm>
            <a:off x="290279" y="1826690"/>
            <a:ext cx="1536283" cy="1961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873B4A-2BB6-4273-8FDA-59EA5949B4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37"/>
          <a:stretch/>
        </p:blipFill>
        <p:spPr>
          <a:xfrm>
            <a:off x="290279" y="4556307"/>
            <a:ext cx="1535167" cy="2049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A087CFB-859C-42B4-8AB8-982385995E84}"/>
              </a:ext>
            </a:extLst>
          </p:cNvPr>
          <p:cNvGrpSpPr/>
          <p:nvPr/>
        </p:nvGrpSpPr>
        <p:grpSpPr>
          <a:xfrm>
            <a:off x="1456904" y="3989501"/>
            <a:ext cx="548274" cy="221681"/>
            <a:chOff x="1678191" y="2698913"/>
            <a:chExt cx="576477" cy="306423"/>
          </a:xfrm>
        </p:grpSpPr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5E9F5AAD-DC2D-4E1E-BD03-0269B400AE64}"/>
                </a:ext>
              </a:extLst>
            </p:cNvPr>
            <p:cNvSpPr/>
            <p:nvPr/>
          </p:nvSpPr>
          <p:spPr>
            <a:xfrm>
              <a:off x="2018193" y="2698913"/>
              <a:ext cx="236475" cy="301386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HN"/>
            </a:p>
          </p:txBody>
        </p:sp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A04FB6C9-8389-4EA4-A258-5D18B46F56C8}"/>
                </a:ext>
              </a:extLst>
            </p:cNvPr>
            <p:cNvSpPr/>
            <p:nvPr/>
          </p:nvSpPr>
          <p:spPr>
            <a:xfrm>
              <a:off x="1847811" y="2702356"/>
              <a:ext cx="236475" cy="301386"/>
            </a:xfrm>
            <a:prstGeom prst="chevr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HN"/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2E232A46-2586-4088-B015-B4CDFBDDA6D4}"/>
                </a:ext>
              </a:extLst>
            </p:cNvPr>
            <p:cNvSpPr/>
            <p:nvPr/>
          </p:nvSpPr>
          <p:spPr>
            <a:xfrm>
              <a:off x="1678191" y="2703950"/>
              <a:ext cx="236475" cy="301386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HN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3143971-2B5D-4A24-B57D-B1F6039398B1}"/>
              </a:ext>
            </a:extLst>
          </p:cNvPr>
          <p:cNvSpPr/>
          <p:nvPr/>
        </p:nvSpPr>
        <p:spPr>
          <a:xfrm>
            <a:off x="2526123" y="1491123"/>
            <a:ext cx="5567362" cy="5232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HN" sz="1400">
                <a:solidFill>
                  <a:schemeClr val="tx1"/>
                </a:solidFill>
                <a:latin typeface="Trebuchet MS" panose="020B0603020202020204" pitchFamily="34" charset="0"/>
              </a:rPr>
              <a:t>Ambos Marcos de Bonos Verdes y Sociales del Banco han opiniones solidas de evaluadores externos (SPO) por parte de </a:t>
            </a:r>
            <a:r>
              <a:rPr lang="es-ES" altLang="es-HN" sz="1400" err="1">
                <a:solidFill>
                  <a:schemeClr val="tx1"/>
                </a:solidFill>
                <a:latin typeface="Trebuchet MS" panose="020B0603020202020204" pitchFamily="34" charset="0"/>
              </a:rPr>
              <a:t>Sustainalytics</a:t>
            </a:r>
            <a:r>
              <a:rPr lang="es-ES" altLang="es-HN" sz="1400">
                <a:solidFill>
                  <a:schemeClr val="tx1"/>
                </a:solidFill>
                <a:latin typeface="Trebuchet MS" panose="020B0603020202020204" pitchFamily="34" charset="0"/>
              </a:rPr>
              <a:t>.</a:t>
            </a:r>
            <a:endParaRPr lang="es-ES" altLang="es-HN" sz="100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38AE323-5440-447E-BBA1-34FABD672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2" y="1394504"/>
            <a:ext cx="279240" cy="358229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966A82B-FED7-4E8C-AB0C-2800299BD8B6}"/>
              </a:ext>
            </a:extLst>
          </p:cNvPr>
          <p:cNvSpPr/>
          <p:nvPr/>
        </p:nvSpPr>
        <p:spPr>
          <a:xfrm>
            <a:off x="257811" y="1364593"/>
            <a:ext cx="1685327" cy="47987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HN" sz="1600">
                <a:solidFill>
                  <a:schemeClr val="tx1"/>
                </a:solidFill>
                <a:latin typeface="Avenir Next" panose="020B0503020202020204" pitchFamily="34" charset="0"/>
              </a:rPr>
              <a:t>Bonos Verdes</a:t>
            </a:r>
            <a:endParaRPr lang="en-US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1CDC54A-1E5E-4862-9A61-35EA8A92D2FC}"/>
              </a:ext>
            </a:extLst>
          </p:cNvPr>
          <p:cNvSpPr/>
          <p:nvPr/>
        </p:nvSpPr>
        <p:spPr>
          <a:xfrm>
            <a:off x="336142" y="4144188"/>
            <a:ext cx="1685327" cy="47987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HN" sz="1600">
                <a:solidFill>
                  <a:schemeClr val="tx1"/>
                </a:solidFill>
                <a:latin typeface="Avenir Next" panose="020B0503020202020204" pitchFamily="34" charset="0"/>
              </a:rPr>
              <a:t>Bonos Sociales</a:t>
            </a:r>
            <a:endParaRPr lang="en-US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pic>
        <p:nvPicPr>
          <p:cNvPr id="27" name="Picture 2" descr="Image result for social bond finance icon">
            <a:extLst>
              <a:ext uri="{FF2B5EF4-FFF2-40B4-BE49-F238E27FC236}">
                <a16:creationId xmlns:a16="http://schemas.microsoft.com/office/drawing/2014/main" id="{BBA7ABD5-EA0A-44D4-992A-C0B2E336C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5" t="21181" r="18454" b="18739"/>
          <a:stretch>
            <a:fillRect/>
          </a:stretch>
        </p:blipFill>
        <p:spPr bwMode="auto">
          <a:xfrm>
            <a:off x="29510" y="4211182"/>
            <a:ext cx="372289" cy="27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Imagen 7">
            <a:extLst>
              <a:ext uri="{FF2B5EF4-FFF2-40B4-BE49-F238E27FC236}">
                <a16:creationId xmlns:a16="http://schemas.microsoft.com/office/drawing/2014/main" id="{76E3B435-CA94-4DEA-B817-8DB629E05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379" y="1533115"/>
            <a:ext cx="147744" cy="219618"/>
          </a:xfrm>
          <a:prstGeom prst="rect">
            <a:avLst/>
          </a:prstGeom>
        </p:spPr>
      </p:pic>
      <p:sp>
        <p:nvSpPr>
          <p:cNvPr id="28" name="TextBox 21">
            <a:extLst>
              <a:ext uri="{FF2B5EF4-FFF2-40B4-BE49-F238E27FC236}">
                <a16:creationId xmlns:a16="http://schemas.microsoft.com/office/drawing/2014/main" id="{7FB43B4F-46C3-486A-A0BB-A8F42831B8F4}"/>
              </a:ext>
            </a:extLst>
          </p:cNvPr>
          <p:cNvSpPr txBox="1"/>
          <p:nvPr/>
        </p:nvSpPr>
        <p:spPr>
          <a:xfrm>
            <a:off x="29510" y="657140"/>
            <a:ext cx="5374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b="1" dirty="0">
                <a:solidFill>
                  <a:srgbClr val="004BCE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Programa de emisión ESG del BCIE</a:t>
            </a:r>
          </a:p>
        </p:txBody>
      </p:sp>
      <p:cxnSp>
        <p:nvCxnSpPr>
          <p:cNvPr id="29" name="Conector recto 4">
            <a:extLst>
              <a:ext uri="{FF2B5EF4-FFF2-40B4-BE49-F238E27FC236}">
                <a16:creationId xmlns:a16="http://schemas.microsoft.com/office/drawing/2014/main" id="{F5CA8E51-5AC2-419F-9257-41C6079DA0C7}"/>
              </a:ext>
            </a:extLst>
          </p:cNvPr>
          <p:cNvCxnSpPr>
            <a:cxnSpLocks/>
          </p:cNvCxnSpPr>
          <p:nvPr/>
        </p:nvCxnSpPr>
        <p:spPr>
          <a:xfrm>
            <a:off x="94297" y="1118805"/>
            <a:ext cx="5143038" cy="0"/>
          </a:xfrm>
          <a:prstGeom prst="line">
            <a:avLst/>
          </a:prstGeom>
          <a:ln>
            <a:solidFill>
              <a:srgbClr val="2ECE75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Marcador de número de diapositiva 6">
            <a:extLst>
              <a:ext uri="{FF2B5EF4-FFF2-40B4-BE49-F238E27FC236}">
                <a16:creationId xmlns:a16="http://schemas.microsoft.com/office/drawing/2014/main" id="{F6A3FE06-44F1-4446-950C-3B66B8D19459}"/>
              </a:ext>
            </a:extLst>
          </p:cNvPr>
          <p:cNvSpPr txBox="1">
            <a:spLocks/>
          </p:cNvSpPr>
          <p:nvPr/>
        </p:nvSpPr>
        <p:spPr>
          <a:xfrm>
            <a:off x="8536177" y="6574367"/>
            <a:ext cx="36576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29DE38-1219-CB49-B60A-59C621BF4903}" type="slidenum">
              <a:rPr lang="es-CL" sz="1200">
                <a:solidFill>
                  <a:schemeClr val="bg1"/>
                </a:solidFill>
                <a:latin typeface="Avenir Next" panose="020B0503020202020204" pitchFamily="34" charset="0"/>
              </a:rPr>
              <a:t>10</a:t>
            </a:fld>
            <a:endParaRPr lang="es-CL" sz="120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85DA5B-18F5-E3D9-5E39-A6E3EE0B7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2194" y="2005751"/>
            <a:ext cx="10085015" cy="436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50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357FAE9-DC02-400E-A576-C3F27F57FDB5}"/>
              </a:ext>
            </a:extLst>
          </p:cNvPr>
          <p:cNvSpPr/>
          <p:nvPr/>
        </p:nvSpPr>
        <p:spPr>
          <a:xfrm>
            <a:off x="85371" y="652147"/>
            <a:ext cx="63837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SV" sz="2400" b="1" dirty="0">
                <a:solidFill>
                  <a:srgbClr val="004BCF"/>
                </a:solidFill>
                <a:latin typeface="Avenir Next "/>
                <a:cs typeface="Calibri" panose="020F0502020204030204" pitchFamily="34" charset="0"/>
              </a:rPr>
              <a:t>Transacciones recientes del BCIE</a:t>
            </a:r>
          </a:p>
        </p:txBody>
      </p:sp>
      <p:sp>
        <p:nvSpPr>
          <p:cNvPr id="12" name="Marcador de número de diapositiva 6">
            <a:extLst>
              <a:ext uri="{FF2B5EF4-FFF2-40B4-BE49-F238E27FC236}">
                <a16:creationId xmlns:a16="http://schemas.microsoft.com/office/drawing/2014/main" id="{76199546-C6DF-42E2-8B25-A8DFE3EDFA9A}"/>
              </a:ext>
            </a:extLst>
          </p:cNvPr>
          <p:cNvSpPr txBox="1">
            <a:spLocks/>
          </p:cNvSpPr>
          <p:nvPr/>
        </p:nvSpPr>
        <p:spPr>
          <a:xfrm>
            <a:off x="8536177" y="6551923"/>
            <a:ext cx="36576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29DE38-1219-CB49-B60A-59C621BF4903}" type="slidenum">
              <a:rPr lang="es-CL" sz="1200">
                <a:solidFill>
                  <a:schemeClr val="bg1"/>
                </a:solidFill>
                <a:latin typeface="Avenir Next" panose="020B0503020202020204" pitchFamily="34" charset="0"/>
              </a:rPr>
              <a:t>11</a:t>
            </a:fld>
            <a:endParaRPr lang="es-CL" sz="120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143" name="Conector recto 3">
            <a:extLst>
              <a:ext uri="{FF2B5EF4-FFF2-40B4-BE49-F238E27FC236}">
                <a16:creationId xmlns:a16="http://schemas.microsoft.com/office/drawing/2014/main" id="{F6F121AF-471C-400E-A63E-8B84E75A718C}"/>
              </a:ext>
            </a:extLst>
          </p:cNvPr>
          <p:cNvCxnSpPr>
            <a:cxnSpLocks/>
          </p:cNvCxnSpPr>
          <p:nvPr/>
        </p:nvCxnSpPr>
        <p:spPr>
          <a:xfrm>
            <a:off x="85371" y="1113812"/>
            <a:ext cx="4926016" cy="0"/>
          </a:xfrm>
          <a:prstGeom prst="line">
            <a:avLst/>
          </a:prstGeom>
          <a:ln>
            <a:solidFill>
              <a:srgbClr val="2ECE75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8" name="Picture 4" descr="BCIE on Twitter: &quot;El #BCIE recibió el premio “Bank Funding Team of the  Year” en la séptima edición de los Bonds &amp; Loans Latin America &amp; Caribbean  Awards 2021, demostrando que es">
            <a:extLst>
              <a:ext uri="{FF2B5EF4-FFF2-40B4-BE49-F238E27FC236}">
                <a16:creationId xmlns:a16="http://schemas.microsoft.com/office/drawing/2014/main" id="{28F65DDD-34F0-4DA6-A5E5-D88BE76C26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t="20253" r="19148"/>
          <a:stretch/>
        </p:blipFill>
        <p:spPr bwMode="auto">
          <a:xfrm>
            <a:off x="9005337" y="2257170"/>
            <a:ext cx="2711562" cy="145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E2D84-B3B3-488C-B534-E85B2B84D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3985" y="4109499"/>
            <a:ext cx="2711563" cy="2029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0D856B-CAE8-4491-A146-BE9DC8B7E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0421" y="1257012"/>
            <a:ext cx="3827957" cy="836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9AAC57-55BB-712B-2F95-3904B1BD7154}"/>
              </a:ext>
            </a:extLst>
          </p:cNvPr>
          <p:cNvGrpSpPr/>
          <p:nvPr/>
        </p:nvGrpSpPr>
        <p:grpSpPr>
          <a:xfrm>
            <a:off x="4083832" y="3806892"/>
            <a:ext cx="1809916" cy="1202300"/>
            <a:chOff x="6042494" y="1269677"/>
            <a:chExt cx="1809916" cy="118927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500CBDD-9D7A-D551-4BD4-8084EF8759AC}"/>
                </a:ext>
              </a:extLst>
            </p:cNvPr>
            <p:cNvGrpSpPr/>
            <p:nvPr/>
          </p:nvGrpSpPr>
          <p:grpSpPr>
            <a:xfrm>
              <a:off x="6051539" y="1269677"/>
              <a:ext cx="1800871" cy="1131455"/>
              <a:chOff x="6041379" y="1269677"/>
              <a:chExt cx="1800871" cy="113145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9B696B0-3D75-0387-B3BD-3680F4935AFF}"/>
                  </a:ext>
                </a:extLst>
              </p:cNvPr>
              <p:cNvSpPr/>
              <p:nvPr/>
            </p:nvSpPr>
            <p:spPr>
              <a:xfrm>
                <a:off x="6047875" y="1269677"/>
                <a:ext cx="1794375" cy="1131455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HN" sz="240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A94061-2060-1DA9-7383-BC0A557DD3A3}"/>
                  </a:ext>
                </a:extLst>
              </p:cNvPr>
              <p:cNvSpPr/>
              <p:nvPr/>
            </p:nvSpPr>
            <p:spPr>
              <a:xfrm>
                <a:off x="6041379" y="1294584"/>
                <a:ext cx="1783065" cy="446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HN" sz="115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31 </a:t>
                </a:r>
                <a:r>
                  <a:rPr lang="es-HN" sz="1150" b="1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Ago</a:t>
                </a:r>
                <a:r>
                  <a:rPr lang="es-HN" sz="115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2022</a:t>
                </a:r>
              </a:p>
              <a:p>
                <a:pPr algn="ctr"/>
                <a:r>
                  <a:rPr lang="es-HN" sz="115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USD 50MM</a:t>
                </a:r>
                <a:endParaRPr lang="es-HN" sz="1150" b="1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F63616B-1B83-880D-317A-D65E3A880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46607" y="1718574"/>
                <a:ext cx="651815" cy="421973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5" name="Picture 2" descr="Image result for social bond finance icon">
                <a:extLst>
                  <a:ext uri="{FF2B5EF4-FFF2-40B4-BE49-F238E27FC236}">
                    <a16:creationId xmlns:a16="http://schemas.microsoft.com/office/drawing/2014/main" id="{B2D525A9-722A-B2E1-6E54-79425ADF4D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8915" t="21181" r="18454" b="18739"/>
              <a:stretch>
                <a:fillRect/>
              </a:stretch>
            </p:blipFill>
            <p:spPr bwMode="auto">
              <a:xfrm>
                <a:off x="7386123" y="1733132"/>
                <a:ext cx="441160" cy="329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7C4441-39A4-FECF-BE20-57F21C20EA72}"/>
                </a:ext>
              </a:extLst>
            </p:cNvPr>
            <p:cNvSpPr/>
            <p:nvPr/>
          </p:nvSpPr>
          <p:spPr>
            <a:xfrm>
              <a:off x="6042494" y="2181955"/>
              <a:ext cx="180991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HN" sz="1150" b="1">
                  <a:solidFill>
                    <a:srgbClr val="000000"/>
                  </a:solidFill>
                  <a:latin typeface="Calibri" panose="020F0502020204030204" pitchFamily="34" charset="0"/>
                </a:rPr>
                <a:t>Colocación Privada Social </a:t>
              </a:r>
              <a:endParaRPr lang="es-HN" sz="1150" b="1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74BA8848-E580-96BB-5357-DB1AA9E99095}"/>
              </a:ext>
            </a:extLst>
          </p:cNvPr>
          <p:cNvGrpSpPr/>
          <p:nvPr/>
        </p:nvGrpSpPr>
        <p:grpSpPr>
          <a:xfrm>
            <a:off x="4083832" y="2547933"/>
            <a:ext cx="1819063" cy="1178009"/>
            <a:chOff x="2202513" y="1296803"/>
            <a:chExt cx="1819063" cy="1178009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5EDB5F94-0C13-70DA-42F3-3A7D0A643ACD}"/>
                </a:ext>
              </a:extLst>
            </p:cNvPr>
            <p:cNvGrpSpPr/>
            <p:nvPr/>
          </p:nvGrpSpPr>
          <p:grpSpPr>
            <a:xfrm>
              <a:off x="2202513" y="1296803"/>
              <a:ext cx="1819063" cy="1178009"/>
              <a:chOff x="2172137" y="2551882"/>
              <a:chExt cx="1819063" cy="1178009"/>
            </a:xfrm>
          </p:grpSpPr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5541DDCC-6A09-AAD2-62E8-971ED7F0FDF6}"/>
                  </a:ext>
                </a:extLst>
              </p:cNvPr>
              <p:cNvSpPr/>
              <p:nvPr/>
            </p:nvSpPr>
            <p:spPr>
              <a:xfrm>
                <a:off x="2172137" y="2551882"/>
                <a:ext cx="1787516" cy="1163414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HN" sz="24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0CF4F790-2B26-FE8B-275B-615D8BC1E3D2}"/>
                  </a:ext>
                </a:extLst>
              </p:cNvPr>
              <p:cNvSpPr/>
              <p:nvPr/>
            </p:nvSpPr>
            <p:spPr>
              <a:xfrm>
                <a:off x="2215840" y="2555778"/>
                <a:ext cx="177536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HN" sz="115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21 Dic 2022</a:t>
                </a:r>
              </a:p>
              <a:p>
                <a:pPr algn="ctr"/>
                <a:r>
                  <a:rPr lang="es-HN" sz="115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USD 50MM</a:t>
                </a:r>
                <a:endParaRPr lang="es-HN" sz="1150" b="1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D035C1AB-43E2-119C-65BE-6185CE308DAA}"/>
                  </a:ext>
                </a:extLst>
              </p:cNvPr>
              <p:cNvSpPr/>
              <p:nvPr/>
            </p:nvSpPr>
            <p:spPr>
              <a:xfrm>
                <a:off x="2219692" y="3452892"/>
                <a:ext cx="1701124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HN" sz="115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Bono de Educación</a:t>
                </a:r>
                <a:endParaRPr lang="es-HN" sz="1150" b="1"/>
              </a:p>
            </p:txBody>
          </p:sp>
        </p:grpSp>
        <p:pic>
          <p:nvPicPr>
            <p:cNvPr id="118" name="Picture 2" descr="Image result for social bond finance icon">
              <a:extLst>
                <a:ext uri="{FF2B5EF4-FFF2-40B4-BE49-F238E27FC236}">
                  <a16:creationId xmlns:a16="http://schemas.microsoft.com/office/drawing/2014/main" id="{8126F246-BC2E-1B32-F89C-EEB64E5C5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915" t="21181" r="18454" b="18739"/>
            <a:stretch>
              <a:fillRect/>
            </a:stretch>
          </p:blipFill>
          <p:spPr bwMode="auto">
            <a:xfrm>
              <a:off x="3536815" y="1846322"/>
              <a:ext cx="441160" cy="329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62CE78EF-4C4C-59D4-6F5B-1BB8B4BD6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7632" y="1745502"/>
              <a:ext cx="656493" cy="455358"/>
            </a:xfrm>
            <a:prstGeom prst="rect">
              <a:avLst/>
            </a:prstGeom>
          </p:spPr>
        </p:pic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34AC5DD-AF67-A3FF-0029-A80EA97C378D}"/>
              </a:ext>
            </a:extLst>
          </p:cNvPr>
          <p:cNvGrpSpPr/>
          <p:nvPr/>
        </p:nvGrpSpPr>
        <p:grpSpPr>
          <a:xfrm>
            <a:off x="4083832" y="5076436"/>
            <a:ext cx="1808143" cy="1169321"/>
            <a:chOff x="6026347" y="3829663"/>
            <a:chExt cx="1808143" cy="1169321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FBDF4ED1-669F-9A99-8BF1-C3BD0F42375F}"/>
                </a:ext>
              </a:extLst>
            </p:cNvPr>
            <p:cNvGrpSpPr/>
            <p:nvPr/>
          </p:nvGrpSpPr>
          <p:grpSpPr>
            <a:xfrm>
              <a:off x="6026347" y="3829663"/>
              <a:ext cx="1808143" cy="1169321"/>
              <a:chOff x="2206187" y="3829663"/>
              <a:chExt cx="1808143" cy="1169321"/>
            </a:xfrm>
          </p:grpSpPr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B2061117-99DB-BDB0-7E74-EF0A43C44606}"/>
                  </a:ext>
                </a:extLst>
              </p:cNvPr>
              <p:cNvSpPr/>
              <p:nvPr/>
            </p:nvSpPr>
            <p:spPr>
              <a:xfrm>
                <a:off x="2215596" y="3848823"/>
                <a:ext cx="179629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HN" sz="115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12 May 2022</a:t>
                </a:r>
              </a:p>
              <a:p>
                <a:pPr algn="ctr"/>
                <a:r>
                  <a:rPr lang="es-HN" sz="115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AUD 110MM</a:t>
                </a:r>
                <a:endParaRPr lang="es-HN" sz="1150" b="1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F51061F3-68C5-B02E-A7BA-2971280E3905}"/>
                  </a:ext>
                </a:extLst>
              </p:cNvPr>
              <p:cNvGrpSpPr/>
              <p:nvPr/>
            </p:nvGrpSpPr>
            <p:grpSpPr>
              <a:xfrm>
                <a:off x="2206187" y="3829663"/>
                <a:ext cx="1808143" cy="1169321"/>
                <a:chOff x="2206187" y="3829663"/>
                <a:chExt cx="1808143" cy="1169321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39957B85-C72B-E708-2EE5-C9C116FE77E5}"/>
                    </a:ext>
                  </a:extLst>
                </p:cNvPr>
                <p:cNvSpPr/>
                <p:nvPr/>
              </p:nvSpPr>
              <p:spPr>
                <a:xfrm>
                  <a:off x="2206187" y="3829663"/>
                  <a:ext cx="1796293" cy="1163414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HN" sz="2400"/>
                </a:p>
              </p:txBody>
            </p:sp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25265A82-C06E-C403-2C84-519D107AAACB}"/>
                    </a:ext>
                  </a:extLst>
                </p:cNvPr>
                <p:cNvGrpSpPr/>
                <p:nvPr/>
              </p:nvGrpSpPr>
              <p:grpSpPr>
                <a:xfrm>
                  <a:off x="2223588" y="4312851"/>
                  <a:ext cx="1790742" cy="686133"/>
                  <a:chOff x="2223588" y="4312851"/>
                  <a:chExt cx="1790742" cy="686133"/>
                </a:xfrm>
              </p:grpSpPr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BE07003B-7CC7-7B86-EBB8-E968B264348C}"/>
                      </a:ext>
                    </a:extLst>
                  </p:cNvPr>
                  <p:cNvSpPr/>
                  <p:nvPr/>
                </p:nvSpPr>
                <p:spPr>
                  <a:xfrm>
                    <a:off x="2223588" y="4721985"/>
                    <a:ext cx="1790742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s-HN" sz="1150" b="1">
                        <a:solidFill>
                          <a:srgbClr val="000000"/>
                        </a:solidFill>
                        <a:latin typeface="Calibri" panose="020F0502020204030204" pitchFamily="34" charset="0"/>
                      </a:rPr>
                      <a:t>Colocación Privada Social </a:t>
                    </a:r>
                    <a:endParaRPr lang="es-HN" sz="1150" b="1"/>
                  </a:p>
                </p:txBody>
              </p:sp>
              <p:pic>
                <p:nvPicPr>
                  <p:cNvPr id="131" name="Picture 130">
                    <a:extLst>
                      <a:ext uri="{FF2B5EF4-FFF2-40B4-BE49-F238E27FC236}">
                        <a16:creationId xmlns:a16="http://schemas.microsoft.com/office/drawing/2014/main" id="{7B98D5B8-203D-BFAC-490F-9372DCEE2E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13504" y="4312851"/>
                    <a:ext cx="636243" cy="433754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125" name="Picture 2" descr="Image result for social bond finance icon">
              <a:extLst>
                <a:ext uri="{FF2B5EF4-FFF2-40B4-BE49-F238E27FC236}">
                  <a16:creationId xmlns:a16="http://schemas.microsoft.com/office/drawing/2014/main" id="{78966D68-718D-1D29-6AC1-227CFA29B3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915" t="21181" r="18454" b="18739"/>
            <a:stretch>
              <a:fillRect/>
            </a:stretch>
          </p:blipFill>
          <p:spPr bwMode="auto">
            <a:xfrm>
              <a:off x="7367173" y="4342663"/>
              <a:ext cx="441160" cy="329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14FB78E-68CA-8038-6290-8A326796C547}"/>
              </a:ext>
            </a:extLst>
          </p:cNvPr>
          <p:cNvGrpSpPr/>
          <p:nvPr/>
        </p:nvGrpSpPr>
        <p:grpSpPr>
          <a:xfrm>
            <a:off x="272350" y="3806892"/>
            <a:ext cx="1787516" cy="1176578"/>
            <a:chOff x="2209081" y="2545618"/>
            <a:chExt cx="1787516" cy="1176578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59609CF-A6C5-0620-994F-E2805C31FD2A}"/>
                </a:ext>
              </a:extLst>
            </p:cNvPr>
            <p:cNvSpPr/>
            <p:nvPr/>
          </p:nvSpPr>
          <p:spPr>
            <a:xfrm>
              <a:off x="2209081" y="2551882"/>
              <a:ext cx="1787516" cy="116341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HN" sz="2400"/>
            </a:p>
          </p:txBody>
        </p:sp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5253AAB5-1073-297D-00CF-5CFB432D0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3415" y="2997562"/>
              <a:ext cx="651815" cy="43375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469FAA35-73D3-82D1-2E0C-D734AA009C42}"/>
                </a:ext>
              </a:extLst>
            </p:cNvPr>
            <p:cNvSpPr/>
            <p:nvPr/>
          </p:nvSpPr>
          <p:spPr>
            <a:xfrm>
              <a:off x="2233669" y="2545618"/>
              <a:ext cx="17589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HN" sz="1150" b="1">
                  <a:solidFill>
                    <a:srgbClr val="000000"/>
                  </a:solidFill>
                  <a:latin typeface="Calibri" panose="020F0502020204030204" pitchFamily="34" charset="0"/>
                </a:rPr>
                <a:t>15 Nov 2022</a:t>
              </a:r>
            </a:p>
            <a:p>
              <a:pPr algn="ctr"/>
              <a:r>
                <a:rPr lang="es-HN" sz="1150" b="1">
                  <a:solidFill>
                    <a:srgbClr val="000000"/>
                  </a:solidFill>
                  <a:latin typeface="Calibri" panose="020F0502020204030204" pitchFamily="34" charset="0"/>
                </a:rPr>
                <a:t>USD 250MM</a:t>
              </a:r>
              <a:endParaRPr lang="es-HN" sz="1150" b="1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E4933465-63BF-8EAE-D908-52CEA89EF928}"/>
                </a:ext>
              </a:extLst>
            </p:cNvPr>
            <p:cNvSpPr/>
            <p:nvPr/>
          </p:nvSpPr>
          <p:spPr>
            <a:xfrm>
              <a:off x="2229758" y="3452892"/>
              <a:ext cx="1758976" cy="269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HN" sz="1150" b="1">
                  <a:solidFill>
                    <a:srgbClr val="000000"/>
                  </a:solidFill>
                  <a:latin typeface="Calibri" panose="020F0502020204030204" pitchFamily="34" charset="0"/>
                </a:rPr>
                <a:t>Formosa</a:t>
              </a:r>
              <a:endParaRPr lang="es-HN" sz="1150" b="1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3F7082A-D09D-76AE-520C-4513205DF540}"/>
              </a:ext>
            </a:extLst>
          </p:cNvPr>
          <p:cNvGrpSpPr/>
          <p:nvPr/>
        </p:nvGrpSpPr>
        <p:grpSpPr>
          <a:xfrm>
            <a:off x="5996892" y="2547933"/>
            <a:ext cx="1790741" cy="1157742"/>
            <a:chOff x="4101649" y="1300116"/>
            <a:chExt cx="1790741" cy="1157742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003B8348-782F-7040-79B4-685033452412}"/>
                </a:ext>
              </a:extLst>
            </p:cNvPr>
            <p:cNvSpPr/>
            <p:nvPr/>
          </p:nvSpPr>
          <p:spPr>
            <a:xfrm>
              <a:off x="4101649" y="1309161"/>
              <a:ext cx="1790741" cy="1148697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HN" sz="2400"/>
            </a:p>
          </p:txBody>
        </p:sp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356C6B3D-10DF-B46B-7EA6-EDF4533F0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6544" y="1824021"/>
              <a:ext cx="430274" cy="291034"/>
            </a:xfrm>
            <a:prstGeom prst="rect">
              <a:avLst/>
            </a:prstGeom>
          </p:spPr>
        </p:pic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FEFD49B9-1BF2-6BE4-4B5C-E9161B948DFF}"/>
                </a:ext>
              </a:extLst>
            </p:cNvPr>
            <p:cNvSpPr/>
            <p:nvPr/>
          </p:nvSpPr>
          <p:spPr>
            <a:xfrm>
              <a:off x="4184501" y="2155732"/>
              <a:ext cx="170788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HN" sz="1150" b="1">
                  <a:solidFill>
                    <a:srgbClr val="000000"/>
                  </a:solidFill>
                  <a:latin typeface="Calibri" panose="020F0502020204030204" pitchFamily="34" charset="0"/>
                </a:rPr>
                <a:t>Primer Bono Azul</a:t>
              </a:r>
              <a:endParaRPr lang="es-HN" sz="1150" b="1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75BF3D83-9A66-B9C5-4A85-42F51535F92E}"/>
                </a:ext>
              </a:extLst>
            </p:cNvPr>
            <p:cNvSpPr/>
            <p:nvPr/>
          </p:nvSpPr>
          <p:spPr>
            <a:xfrm>
              <a:off x="4168296" y="1300116"/>
              <a:ext cx="1703417" cy="4231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HN" sz="1150" b="1">
                  <a:solidFill>
                    <a:srgbClr val="000000"/>
                  </a:solidFill>
                  <a:latin typeface="Calibri" panose="020F0502020204030204" pitchFamily="34" charset="0"/>
                </a:rPr>
                <a:t>  23 Dic 2022</a:t>
              </a:r>
            </a:p>
            <a:p>
              <a:pPr algn="ctr"/>
              <a:r>
                <a:rPr lang="es-HN" sz="1000" b="1">
                  <a:solidFill>
                    <a:srgbClr val="000000"/>
                  </a:solidFill>
                  <a:latin typeface="Calibri" panose="020F0502020204030204" pitchFamily="34" charset="0"/>
                </a:rPr>
                <a:t>JPY 10 mil MM / AUD 30MM</a:t>
              </a:r>
              <a:endParaRPr lang="es-HN" sz="1150" b="1"/>
            </a:p>
          </p:txBody>
        </p:sp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6C59BF92-6A2D-B035-440D-E1BCE7509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2207" y="1742186"/>
              <a:ext cx="289710" cy="367886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82D97D40-5908-2C2E-8719-C7015B7DE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0409" y="1787768"/>
              <a:ext cx="469492" cy="304889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BAF8F54-B042-772B-D85C-7FA5F653FB23}"/>
              </a:ext>
            </a:extLst>
          </p:cNvPr>
          <p:cNvGrpSpPr/>
          <p:nvPr/>
        </p:nvGrpSpPr>
        <p:grpSpPr>
          <a:xfrm>
            <a:off x="2211067" y="3806892"/>
            <a:ext cx="1820409" cy="1176174"/>
            <a:chOff x="276347" y="2537501"/>
            <a:chExt cx="1820409" cy="1176174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C738CA1C-289A-52DB-6928-CC635AB87769}"/>
                </a:ext>
              </a:extLst>
            </p:cNvPr>
            <p:cNvGrpSpPr/>
            <p:nvPr/>
          </p:nvGrpSpPr>
          <p:grpSpPr>
            <a:xfrm>
              <a:off x="276347" y="2547377"/>
              <a:ext cx="1820409" cy="1166298"/>
              <a:chOff x="2196951" y="1277337"/>
              <a:chExt cx="1820409" cy="1166298"/>
            </a:xfrm>
          </p:grpSpPr>
          <p:pic>
            <p:nvPicPr>
              <p:cNvPr id="149" name="Picture 2" descr="Image result for social bond finance icon">
                <a:extLst>
                  <a:ext uri="{FF2B5EF4-FFF2-40B4-BE49-F238E27FC236}">
                    <a16:creationId xmlns:a16="http://schemas.microsoft.com/office/drawing/2014/main" id="{C19686B8-6BFB-530B-96EA-D2850B13BB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8915" t="21181" r="18454" b="18739"/>
              <a:stretch>
                <a:fillRect/>
              </a:stretch>
            </p:blipFill>
            <p:spPr bwMode="auto">
              <a:xfrm>
                <a:off x="3595911" y="1764533"/>
                <a:ext cx="392478" cy="293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E59FDEE4-77F6-58DC-2651-1D4416D23C54}"/>
                  </a:ext>
                </a:extLst>
              </p:cNvPr>
              <p:cNvGrpSpPr/>
              <p:nvPr/>
            </p:nvGrpSpPr>
            <p:grpSpPr>
              <a:xfrm>
                <a:off x="2196951" y="1277337"/>
                <a:ext cx="1820409" cy="1166298"/>
                <a:chOff x="2196951" y="1277337"/>
                <a:chExt cx="1820409" cy="1166298"/>
              </a:xfrm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8ECBA28E-DA03-7D1B-3DBC-9E838F105A17}"/>
                    </a:ext>
                  </a:extLst>
                </p:cNvPr>
                <p:cNvSpPr/>
                <p:nvPr/>
              </p:nvSpPr>
              <p:spPr>
                <a:xfrm>
                  <a:off x="2196951" y="1277337"/>
                  <a:ext cx="1790410" cy="1159123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s-HN" sz="2400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05903D9B-8011-FF62-1359-E17ED48D3948}"/>
                    </a:ext>
                  </a:extLst>
                </p:cNvPr>
                <p:cNvSpPr/>
                <p:nvPr/>
              </p:nvSpPr>
              <p:spPr>
                <a:xfrm>
                  <a:off x="2206187" y="2174331"/>
                  <a:ext cx="1811173" cy="2693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HN" sz="115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Bono Social</a:t>
                  </a:r>
                  <a:endParaRPr lang="es-HN" sz="1150" b="1"/>
                </a:p>
              </p:txBody>
            </p:sp>
          </p:grpSp>
        </p:grp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BD8429F9-2F2C-7A36-2267-33B7C256B262}"/>
                </a:ext>
              </a:extLst>
            </p:cNvPr>
            <p:cNvSpPr/>
            <p:nvPr/>
          </p:nvSpPr>
          <p:spPr>
            <a:xfrm>
              <a:off x="338315" y="2537501"/>
              <a:ext cx="17321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HN" sz="1150" b="1">
                  <a:solidFill>
                    <a:srgbClr val="000000"/>
                  </a:solidFill>
                  <a:latin typeface="Calibri" panose="020F0502020204030204" pitchFamily="34" charset="0"/>
                </a:rPr>
                <a:t>26 Oct 2022</a:t>
              </a:r>
            </a:p>
            <a:p>
              <a:pPr algn="ctr"/>
              <a:r>
                <a:rPr lang="es-HN" sz="1150" b="1">
                  <a:solidFill>
                    <a:srgbClr val="000000"/>
                  </a:solidFill>
                  <a:latin typeface="Calibri" panose="020F0502020204030204" pitchFamily="34" charset="0"/>
                </a:rPr>
                <a:t>MXN 3,800MM</a:t>
              </a:r>
              <a:endParaRPr lang="es-HN" sz="1150" b="1"/>
            </a:p>
          </p:txBody>
        </p: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4C552FB7-493C-2EA1-245B-F191B37B7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72" y="3003257"/>
              <a:ext cx="648172" cy="43076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D18E201-38AB-C2EA-BD36-FA9DE8AC0F68}"/>
              </a:ext>
            </a:extLst>
          </p:cNvPr>
          <p:cNvGrpSpPr/>
          <p:nvPr/>
        </p:nvGrpSpPr>
        <p:grpSpPr>
          <a:xfrm>
            <a:off x="5996892" y="5076436"/>
            <a:ext cx="1782724" cy="1158308"/>
            <a:chOff x="277612" y="5177143"/>
            <a:chExt cx="1782724" cy="1158308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78ACB222-8034-638D-1B2B-562EDB2928D9}"/>
                </a:ext>
              </a:extLst>
            </p:cNvPr>
            <p:cNvGrpSpPr/>
            <p:nvPr/>
          </p:nvGrpSpPr>
          <p:grpSpPr>
            <a:xfrm>
              <a:off x="277612" y="5177143"/>
              <a:ext cx="1782724" cy="1158308"/>
              <a:chOff x="4082775" y="3825863"/>
              <a:chExt cx="1782724" cy="1158308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90158623-923F-E55A-9130-3BF41F686EEA}"/>
                  </a:ext>
                </a:extLst>
              </p:cNvPr>
              <p:cNvSpPr/>
              <p:nvPr/>
            </p:nvSpPr>
            <p:spPr>
              <a:xfrm>
                <a:off x="4082775" y="3825863"/>
                <a:ext cx="1782724" cy="1149107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HN" sz="2400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84A3F746-382D-D5E7-E663-1A281F96E4D7}"/>
                  </a:ext>
                </a:extLst>
              </p:cNvPr>
              <p:cNvSpPr/>
              <p:nvPr/>
            </p:nvSpPr>
            <p:spPr>
              <a:xfrm>
                <a:off x="4191772" y="3840680"/>
                <a:ext cx="167372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HN" sz="115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10 Dic 2021</a:t>
                </a:r>
              </a:p>
              <a:p>
                <a:pPr algn="ctr"/>
                <a:r>
                  <a:rPr lang="es-HN" sz="115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 MXN 3,400MM</a:t>
                </a:r>
                <a:endParaRPr lang="es-HN" sz="1150" b="1" dirty="0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BB607C6D-4EE4-C1F4-578D-D9DAFB589A11}"/>
                  </a:ext>
                </a:extLst>
              </p:cNvPr>
              <p:cNvSpPr/>
              <p:nvPr/>
            </p:nvSpPr>
            <p:spPr>
              <a:xfrm>
                <a:off x="4170985" y="4714867"/>
                <a:ext cx="1694514" cy="2693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HN" sz="115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Mercado Mexicano</a:t>
                </a:r>
                <a:endParaRPr lang="es-HN" sz="1150" b="1"/>
              </a:p>
            </p:txBody>
          </p:sp>
        </p:grpSp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9B458C07-A0AB-8FBD-42A3-2EE7449A5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271" y="5629218"/>
              <a:ext cx="648172" cy="43076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6FCE5C00-DA06-9E66-F5DB-F5C30CA29B95}"/>
              </a:ext>
            </a:extLst>
          </p:cNvPr>
          <p:cNvGrpSpPr/>
          <p:nvPr/>
        </p:nvGrpSpPr>
        <p:grpSpPr>
          <a:xfrm>
            <a:off x="2211067" y="5076436"/>
            <a:ext cx="1874905" cy="1173346"/>
            <a:chOff x="4101649" y="3834673"/>
            <a:chExt cx="1874905" cy="1173346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1828D90C-5A92-DC77-DC09-A7A67B304D6A}"/>
                </a:ext>
              </a:extLst>
            </p:cNvPr>
            <p:cNvGrpSpPr/>
            <p:nvPr/>
          </p:nvGrpSpPr>
          <p:grpSpPr>
            <a:xfrm>
              <a:off x="4101649" y="3834673"/>
              <a:ext cx="1874905" cy="1173346"/>
              <a:chOff x="301809" y="3804193"/>
              <a:chExt cx="1874905" cy="1173346"/>
            </a:xfrm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D57EFA23-AF92-7023-FE93-8E0FEF4AE224}"/>
                  </a:ext>
                </a:extLst>
              </p:cNvPr>
              <p:cNvSpPr/>
              <p:nvPr/>
            </p:nvSpPr>
            <p:spPr>
              <a:xfrm>
                <a:off x="339627" y="4708235"/>
                <a:ext cx="1752923" cy="2693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HN" sz="115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Colocación Privada Social</a:t>
                </a:r>
                <a:endParaRPr lang="es-HN" sz="1150" b="1"/>
              </a:p>
            </p:txBody>
          </p: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67D6C12F-E1E1-791A-0A56-BC3FB7726007}"/>
                  </a:ext>
                </a:extLst>
              </p:cNvPr>
              <p:cNvGrpSpPr/>
              <p:nvPr/>
            </p:nvGrpSpPr>
            <p:grpSpPr>
              <a:xfrm>
                <a:off x="301809" y="3804193"/>
                <a:ext cx="1874905" cy="1163413"/>
                <a:chOff x="263763" y="3829663"/>
                <a:chExt cx="1874905" cy="1163413"/>
              </a:xfrm>
            </p:grpSpPr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93CDCE59-1494-61F2-A443-383A16C4EE69}"/>
                    </a:ext>
                  </a:extLst>
                </p:cNvPr>
                <p:cNvSpPr/>
                <p:nvPr/>
              </p:nvSpPr>
              <p:spPr>
                <a:xfrm>
                  <a:off x="263763" y="3829663"/>
                  <a:ext cx="1790741" cy="1163413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HN" sz="2400"/>
                </a:p>
              </p:txBody>
            </p:sp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D990A0DB-1934-7802-7D86-44ED45D4296A}"/>
                    </a:ext>
                  </a:extLst>
                </p:cNvPr>
                <p:cNvGrpSpPr/>
                <p:nvPr/>
              </p:nvGrpSpPr>
              <p:grpSpPr>
                <a:xfrm>
                  <a:off x="301582" y="3845459"/>
                  <a:ext cx="1837086" cy="811174"/>
                  <a:chOff x="301582" y="3845459"/>
                  <a:chExt cx="1837086" cy="811174"/>
                </a:xfrm>
              </p:grpSpPr>
              <p:sp>
                <p:nvSpPr>
                  <p:cNvPr id="166" name="Rectangle 165">
                    <a:extLst>
                      <a:ext uri="{FF2B5EF4-FFF2-40B4-BE49-F238E27FC236}">
                        <a16:creationId xmlns:a16="http://schemas.microsoft.com/office/drawing/2014/main" id="{4C5BE3BD-6F5C-084B-347C-F5C63C4C8ABE}"/>
                      </a:ext>
                    </a:extLst>
                  </p:cNvPr>
                  <p:cNvSpPr/>
                  <p:nvPr/>
                </p:nvSpPr>
                <p:spPr>
                  <a:xfrm>
                    <a:off x="301582" y="3845459"/>
                    <a:ext cx="1837086" cy="46166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s-HN" sz="1150" b="1">
                        <a:solidFill>
                          <a:srgbClr val="000000"/>
                        </a:solidFill>
                        <a:latin typeface="Calibri" panose="020F0502020204030204" pitchFamily="34" charset="0"/>
                      </a:rPr>
                      <a:t>17 May 2022</a:t>
                    </a:r>
                  </a:p>
                  <a:p>
                    <a:pPr algn="ctr"/>
                    <a:r>
                      <a:rPr lang="es-HN" sz="1150" b="1">
                        <a:solidFill>
                          <a:srgbClr val="000000"/>
                        </a:solidFill>
                        <a:latin typeface="Calibri" panose="020F0502020204030204" pitchFamily="34" charset="0"/>
                      </a:rPr>
                      <a:t>AUD 72MM</a:t>
                    </a:r>
                    <a:endParaRPr lang="es-HN" sz="1150" b="1"/>
                  </a:p>
                </p:txBody>
              </p:sp>
              <p:pic>
                <p:nvPicPr>
                  <p:cNvPr id="167" name="Picture 2" descr="Image result for social bond finance icon">
                    <a:extLst>
                      <a:ext uri="{FF2B5EF4-FFF2-40B4-BE49-F238E27FC236}">
                        <a16:creationId xmlns:a16="http://schemas.microsoft.com/office/drawing/2014/main" id="{2B2ED7E3-7B68-C7D1-A9B9-A735C5AAFF7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18915" t="21181" r="18454" b="18739"/>
                  <a:stretch>
                    <a:fillRect/>
                  </a:stretch>
                </p:blipFill>
                <p:spPr bwMode="auto">
                  <a:xfrm>
                    <a:off x="1605565" y="4327050"/>
                    <a:ext cx="441160" cy="3295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770B1A16-2EAA-2F56-8C30-0A4957361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9404" y="4326710"/>
              <a:ext cx="636243" cy="433754"/>
            </a:xfrm>
            <a:prstGeom prst="rect">
              <a:avLst/>
            </a:prstGeom>
          </p:spPr>
        </p:pic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93296A9D-DDDE-5D97-5D9C-02DE161A5722}"/>
              </a:ext>
            </a:extLst>
          </p:cNvPr>
          <p:cNvGrpSpPr/>
          <p:nvPr/>
        </p:nvGrpSpPr>
        <p:grpSpPr>
          <a:xfrm>
            <a:off x="272350" y="5076436"/>
            <a:ext cx="1843366" cy="1177470"/>
            <a:chOff x="2159399" y="3835288"/>
            <a:chExt cx="1843366" cy="1177470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22F624F-FD55-A4B0-228B-D58A2BE047D8}"/>
                </a:ext>
              </a:extLst>
            </p:cNvPr>
            <p:cNvGrpSpPr/>
            <p:nvPr/>
          </p:nvGrpSpPr>
          <p:grpSpPr>
            <a:xfrm>
              <a:off x="2159399" y="3835288"/>
              <a:ext cx="1843366" cy="1177470"/>
              <a:chOff x="6004855" y="2555659"/>
              <a:chExt cx="1843366" cy="1177470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78B44BAE-89DE-8067-DEFA-8FCFBC6ACCEF}"/>
                  </a:ext>
                </a:extLst>
              </p:cNvPr>
              <p:cNvSpPr/>
              <p:nvPr/>
            </p:nvSpPr>
            <p:spPr>
              <a:xfrm>
                <a:off x="6004855" y="2568759"/>
                <a:ext cx="181958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HN" sz="115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17 Mayo 2022</a:t>
                </a:r>
              </a:p>
              <a:p>
                <a:pPr algn="ctr"/>
                <a:r>
                  <a:rPr lang="es-HN" sz="115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 AUD 50MM</a:t>
                </a:r>
                <a:endParaRPr lang="es-HN" sz="1150" b="1"/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C1B2014E-0ECB-8C59-301C-B073F92BFB8C}"/>
                  </a:ext>
                </a:extLst>
              </p:cNvPr>
              <p:cNvGrpSpPr/>
              <p:nvPr/>
            </p:nvGrpSpPr>
            <p:grpSpPr>
              <a:xfrm>
                <a:off x="6025042" y="2555659"/>
                <a:ext cx="1823179" cy="1177470"/>
                <a:chOff x="6025042" y="2555659"/>
                <a:chExt cx="1823179" cy="1177470"/>
              </a:xfrm>
            </p:grpSpPr>
            <p:pic>
              <p:nvPicPr>
                <p:cNvPr id="173" name="Picture 2" descr="Image result for social bond finance icon">
                  <a:extLst>
                    <a:ext uri="{FF2B5EF4-FFF2-40B4-BE49-F238E27FC236}">
                      <a16:creationId xmlns:a16="http://schemas.microsoft.com/office/drawing/2014/main" id="{5751ED0F-ADD7-4AC7-546F-EF615FE125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8915" t="21181" r="18454" b="18739"/>
                <a:stretch>
                  <a:fillRect/>
                </a:stretch>
              </p:blipFill>
              <p:spPr bwMode="auto">
                <a:xfrm>
                  <a:off x="7389013" y="3054921"/>
                  <a:ext cx="441160" cy="329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74" name="Group 173">
                  <a:extLst>
                    <a:ext uri="{FF2B5EF4-FFF2-40B4-BE49-F238E27FC236}">
                      <a16:creationId xmlns:a16="http://schemas.microsoft.com/office/drawing/2014/main" id="{AAA9EDFD-3E4F-C9DC-E761-3E654DD1D77A}"/>
                    </a:ext>
                  </a:extLst>
                </p:cNvPr>
                <p:cNvGrpSpPr/>
                <p:nvPr/>
              </p:nvGrpSpPr>
              <p:grpSpPr>
                <a:xfrm>
                  <a:off x="6025042" y="2555659"/>
                  <a:ext cx="1823179" cy="1177470"/>
                  <a:chOff x="6025042" y="2555659"/>
                  <a:chExt cx="1823179" cy="1177470"/>
                </a:xfrm>
              </p:grpSpPr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D05146BC-E7B5-1F9E-BC98-2B354FEEFE26}"/>
                      </a:ext>
                    </a:extLst>
                  </p:cNvPr>
                  <p:cNvSpPr/>
                  <p:nvPr/>
                </p:nvSpPr>
                <p:spPr>
                  <a:xfrm>
                    <a:off x="6025042" y="2555659"/>
                    <a:ext cx="1809916" cy="1162233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HN" sz="2400"/>
                  </a:p>
                </p:txBody>
              </p:sp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803BF2DD-B551-C81C-2C2F-D809EA2ACB92}"/>
                      </a:ext>
                    </a:extLst>
                  </p:cNvPr>
                  <p:cNvSpPr/>
                  <p:nvPr/>
                </p:nvSpPr>
                <p:spPr>
                  <a:xfrm>
                    <a:off x="6038305" y="3456130"/>
                    <a:ext cx="1809916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s-HN" sz="1150" b="1">
                        <a:solidFill>
                          <a:srgbClr val="000000"/>
                        </a:solidFill>
                        <a:latin typeface="Calibri" panose="020F0502020204030204" pitchFamily="34" charset="0"/>
                      </a:rPr>
                      <a:t>Colocación Privada Social</a:t>
                    </a:r>
                    <a:endParaRPr lang="es-HN" sz="1150" b="1"/>
                  </a:p>
                </p:txBody>
              </p:sp>
            </p:grpSp>
          </p:grpSp>
        </p:grpSp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71CF75D9-AA01-76A3-F32A-695F16184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3601" y="4312851"/>
              <a:ext cx="636243" cy="433754"/>
            </a:xfrm>
            <a:prstGeom prst="rect">
              <a:avLst/>
            </a:prstGeom>
          </p:spPr>
        </p:pic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2D923BC-F3B0-B3D2-FCA4-E73D556334C5}"/>
              </a:ext>
            </a:extLst>
          </p:cNvPr>
          <p:cNvGrpSpPr/>
          <p:nvPr/>
        </p:nvGrpSpPr>
        <p:grpSpPr>
          <a:xfrm>
            <a:off x="5996892" y="3806892"/>
            <a:ext cx="1782723" cy="1188820"/>
            <a:chOff x="278317" y="3836766"/>
            <a:chExt cx="1782723" cy="1188820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E42AD436-6795-3980-9EC2-F6E9C883EB5A}"/>
                </a:ext>
              </a:extLst>
            </p:cNvPr>
            <p:cNvGrpSpPr/>
            <p:nvPr/>
          </p:nvGrpSpPr>
          <p:grpSpPr>
            <a:xfrm>
              <a:off x="278317" y="3836766"/>
              <a:ext cx="1782723" cy="1188820"/>
              <a:chOff x="4110995" y="2547495"/>
              <a:chExt cx="1782723" cy="1188820"/>
            </a:xfrm>
          </p:grpSpPr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090629B0-A567-416E-E004-567FAA97DF27}"/>
                  </a:ext>
                </a:extLst>
              </p:cNvPr>
              <p:cNvSpPr/>
              <p:nvPr/>
            </p:nvSpPr>
            <p:spPr>
              <a:xfrm>
                <a:off x="4110995" y="2547495"/>
                <a:ext cx="1781009" cy="1162233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HN" sz="24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45BB2358-1EE8-A5B5-77C7-CE52B8512952}"/>
                  </a:ext>
                </a:extLst>
              </p:cNvPr>
              <p:cNvSpPr/>
              <p:nvPr/>
            </p:nvSpPr>
            <p:spPr>
              <a:xfrm>
                <a:off x="4170114" y="3459316"/>
                <a:ext cx="1723604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HN" sz="115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Bono Verde</a:t>
                </a:r>
                <a:endParaRPr lang="es-HN" sz="1150" b="1"/>
              </a:p>
            </p:txBody>
          </p: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2C6831C1-F854-69B3-E781-042D98998AB1}"/>
                  </a:ext>
                </a:extLst>
              </p:cNvPr>
              <p:cNvGrpSpPr/>
              <p:nvPr/>
            </p:nvGrpSpPr>
            <p:grpSpPr>
              <a:xfrm>
                <a:off x="4170114" y="2589721"/>
                <a:ext cx="1715651" cy="828969"/>
                <a:chOff x="4228849" y="2528826"/>
                <a:chExt cx="1715651" cy="828969"/>
              </a:xfrm>
            </p:grpSpPr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6191032D-2D21-564D-13B2-15D07BAD105B}"/>
                    </a:ext>
                  </a:extLst>
                </p:cNvPr>
                <p:cNvSpPr/>
                <p:nvPr/>
              </p:nvSpPr>
              <p:spPr>
                <a:xfrm>
                  <a:off x="4228849" y="2528826"/>
                  <a:ext cx="1715651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HN" sz="115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08 Jun 2022</a:t>
                  </a:r>
                </a:p>
                <a:p>
                  <a:pPr algn="ctr"/>
                  <a:r>
                    <a:rPr lang="es-HN" sz="115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CHF 155MM</a:t>
                  </a:r>
                  <a:endParaRPr lang="es-HN" sz="1150" b="1"/>
                </a:p>
              </p:txBody>
            </p:sp>
            <p:pic>
              <p:nvPicPr>
                <p:cNvPr id="184" name="Picture 183">
                  <a:extLst>
                    <a:ext uri="{FF2B5EF4-FFF2-40B4-BE49-F238E27FC236}">
                      <a16:creationId xmlns:a16="http://schemas.microsoft.com/office/drawing/2014/main" id="{5033D9A2-A2D6-9D26-8B70-D0F22BF109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49430" y="3033036"/>
                  <a:ext cx="266621" cy="324759"/>
                </a:xfrm>
                <a:prstGeom prst="rect">
                  <a:avLst/>
                </a:prstGeom>
              </p:spPr>
            </p:pic>
          </p:grpSp>
        </p:grpSp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36415716-CC7B-56E8-F45C-847DDC3E9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151" y="4311103"/>
              <a:ext cx="639241" cy="42465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A51F56F4-062D-6E6E-4DD4-300530450D90}"/>
              </a:ext>
            </a:extLst>
          </p:cNvPr>
          <p:cNvGrpSpPr/>
          <p:nvPr/>
        </p:nvGrpSpPr>
        <p:grpSpPr>
          <a:xfrm>
            <a:off x="272350" y="2547933"/>
            <a:ext cx="1785505" cy="1164185"/>
            <a:chOff x="275500" y="1279029"/>
            <a:chExt cx="1785505" cy="1164185"/>
          </a:xfrm>
        </p:grpSpPr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3F6E51B4-4F6A-E3EE-F55E-F46E87C520DA}"/>
                </a:ext>
              </a:extLst>
            </p:cNvPr>
            <p:cNvSpPr/>
            <p:nvPr/>
          </p:nvSpPr>
          <p:spPr>
            <a:xfrm>
              <a:off x="275500" y="1284091"/>
              <a:ext cx="1785505" cy="1159123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HN" sz="2400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00C2F094-3236-72A5-3AE2-96FA3C3AAC65}"/>
                </a:ext>
              </a:extLst>
            </p:cNvPr>
            <p:cNvSpPr/>
            <p:nvPr/>
          </p:nvSpPr>
          <p:spPr>
            <a:xfrm>
              <a:off x="298770" y="1279029"/>
              <a:ext cx="17429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HN" sz="115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 12 Ene 2023</a:t>
              </a:r>
            </a:p>
            <a:p>
              <a:pPr algn="ctr"/>
              <a:r>
                <a:rPr lang="es-HN" sz="115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JPY 7,000MM</a:t>
              </a: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909105BF-E113-3804-AA9E-9E289705A1C3}"/>
                </a:ext>
              </a:extLst>
            </p:cNvPr>
            <p:cNvSpPr/>
            <p:nvPr/>
          </p:nvSpPr>
          <p:spPr>
            <a:xfrm>
              <a:off x="297630" y="2163231"/>
              <a:ext cx="175828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HN" sz="115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Segundo Bono Azul</a:t>
              </a:r>
              <a:endParaRPr lang="es-HN" sz="1150" b="1" dirty="0"/>
            </a:p>
          </p:txBody>
        </p:sp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1CD92798-A88A-863F-672B-3B997D507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3997" y="1752346"/>
              <a:ext cx="289710" cy="367886"/>
            </a:xfrm>
            <a:prstGeom prst="rect">
              <a:avLst/>
            </a:prstGeom>
          </p:spPr>
        </p:pic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3DC013C5-CC29-7F3A-6F90-B2C090B04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849" y="1726437"/>
              <a:ext cx="649918" cy="437124"/>
            </a:xfrm>
            <a:prstGeom prst="rect">
              <a:avLst/>
            </a:prstGeom>
          </p:spPr>
        </p:pic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16FD25F4-9C0E-02CA-8D43-239CCED66C4C}"/>
              </a:ext>
            </a:extLst>
          </p:cNvPr>
          <p:cNvGrpSpPr/>
          <p:nvPr/>
        </p:nvGrpSpPr>
        <p:grpSpPr>
          <a:xfrm>
            <a:off x="2211067" y="2547933"/>
            <a:ext cx="1787516" cy="1176578"/>
            <a:chOff x="2209081" y="2545618"/>
            <a:chExt cx="1787516" cy="1176578"/>
          </a:xfrm>
        </p:grpSpPr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5F19B2B2-4BC9-D5AB-DB42-AE1A5AA4EFD2}"/>
                </a:ext>
              </a:extLst>
            </p:cNvPr>
            <p:cNvSpPr/>
            <p:nvPr/>
          </p:nvSpPr>
          <p:spPr>
            <a:xfrm>
              <a:off x="2209081" y="2551882"/>
              <a:ext cx="1787516" cy="116341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HN" sz="2400"/>
            </a:p>
          </p:txBody>
        </p:sp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44D19A96-B89E-5B68-4C3F-87CB44AFD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3415" y="2997562"/>
              <a:ext cx="651815" cy="43375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id="{034068EF-0B80-A909-04B7-6DFEECF936D8}"/>
                </a:ext>
              </a:extLst>
            </p:cNvPr>
            <p:cNvSpPr/>
            <p:nvPr/>
          </p:nvSpPr>
          <p:spPr>
            <a:xfrm>
              <a:off x="2233669" y="2545618"/>
              <a:ext cx="17589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HN" sz="1150" b="1">
                  <a:solidFill>
                    <a:srgbClr val="000000"/>
                  </a:solidFill>
                  <a:latin typeface="Calibri" panose="020F0502020204030204" pitchFamily="34" charset="0"/>
                </a:rPr>
                <a:t>6 Ene 2023</a:t>
              </a:r>
            </a:p>
            <a:p>
              <a:pPr algn="ctr"/>
              <a:r>
                <a:rPr lang="es-HN" sz="1150" b="1">
                  <a:solidFill>
                    <a:srgbClr val="000000"/>
                  </a:solidFill>
                  <a:latin typeface="Calibri" panose="020F0502020204030204" pitchFamily="34" charset="0"/>
                </a:rPr>
                <a:t>USD 130MM</a:t>
              </a:r>
              <a:endParaRPr lang="es-HN" sz="1150" b="1"/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7C2CBBF2-858B-869C-ADC7-786BB6F8E963}"/>
                </a:ext>
              </a:extLst>
            </p:cNvPr>
            <p:cNvSpPr/>
            <p:nvPr/>
          </p:nvSpPr>
          <p:spPr>
            <a:xfrm>
              <a:off x="2229758" y="3452892"/>
              <a:ext cx="1758976" cy="269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HN" sz="1150" b="1">
                  <a:solidFill>
                    <a:srgbClr val="000000"/>
                  </a:solidFill>
                  <a:latin typeface="Calibri" panose="020F0502020204030204" pitchFamily="34" charset="0"/>
                </a:rPr>
                <a:t>Colocación Privada</a:t>
              </a:r>
              <a:endParaRPr lang="es-HN" sz="1150" b="1"/>
            </a:p>
          </p:txBody>
        </p: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818FF1AA-1556-734D-C603-A43B14815D3F}"/>
              </a:ext>
            </a:extLst>
          </p:cNvPr>
          <p:cNvGrpSpPr/>
          <p:nvPr/>
        </p:nvGrpSpPr>
        <p:grpSpPr>
          <a:xfrm>
            <a:off x="5996892" y="1304832"/>
            <a:ext cx="1790742" cy="1157742"/>
            <a:chOff x="273450" y="1316500"/>
            <a:chExt cx="1790742" cy="1157742"/>
          </a:xfrm>
        </p:grpSpPr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14437477-2D3E-A302-93E0-C3DE63462C1E}"/>
                </a:ext>
              </a:extLst>
            </p:cNvPr>
            <p:cNvGrpSpPr/>
            <p:nvPr/>
          </p:nvGrpSpPr>
          <p:grpSpPr>
            <a:xfrm>
              <a:off x="273450" y="1316500"/>
              <a:ext cx="1790742" cy="1157742"/>
              <a:chOff x="273450" y="1316500"/>
              <a:chExt cx="1790742" cy="1157742"/>
            </a:xfrm>
          </p:grpSpPr>
          <p:grpSp>
            <p:nvGrpSpPr>
              <p:cNvPr id="1032" name="Group 1031">
                <a:extLst>
                  <a:ext uri="{FF2B5EF4-FFF2-40B4-BE49-F238E27FC236}">
                    <a16:creationId xmlns:a16="http://schemas.microsoft.com/office/drawing/2014/main" id="{5B610AB6-2EA1-FE88-2540-57560B77561C}"/>
                  </a:ext>
                </a:extLst>
              </p:cNvPr>
              <p:cNvGrpSpPr/>
              <p:nvPr/>
            </p:nvGrpSpPr>
            <p:grpSpPr>
              <a:xfrm>
                <a:off x="273450" y="1316500"/>
                <a:ext cx="1790742" cy="1157742"/>
                <a:chOff x="4101649" y="1300116"/>
                <a:chExt cx="1790742" cy="1157742"/>
              </a:xfrm>
            </p:grpSpPr>
            <p:sp>
              <p:nvSpPr>
                <p:cNvPr id="1034" name="Rectangle 1033">
                  <a:extLst>
                    <a:ext uri="{FF2B5EF4-FFF2-40B4-BE49-F238E27FC236}">
                      <a16:creationId xmlns:a16="http://schemas.microsoft.com/office/drawing/2014/main" id="{970EDB02-A269-005D-D17B-2E65F9DB02FC}"/>
                    </a:ext>
                  </a:extLst>
                </p:cNvPr>
                <p:cNvSpPr/>
                <p:nvPr/>
              </p:nvSpPr>
              <p:spPr>
                <a:xfrm>
                  <a:off x="4101649" y="1309161"/>
                  <a:ext cx="1790741" cy="1148697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s-HN" sz="2400"/>
                </a:p>
              </p:txBody>
            </p:sp>
            <p:sp>
              <p:nvSpPr>
                <p:cNvPr id="1035" name="Rectangle 1034">
                  <a:extLst>
                    <a:ext uri="{FF2B5EF4-FFF2-40B4-BE49-F238E27FC236}">
                      <a16:creationId xmlns:a16="http://schemas.microsoft.com/office/drawing/2014/main" id="{513233AD-EC83-3ADE-F00D-0001C664CA91}"/>
                    </a:ext>
                  </a:extLst>
                </p:cNvPr>
                <p:cNvSpPr/>
                <p:nvPr/>
              </p:nvSpPr>
              <p:spPr>
                <a:xfrm>
                  <a:off x="4111383" y="2190901"/>
                  <a:ext cx="1781008" cy="2616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HN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Segundo </a:t>
                  </a:r>
                  <a:r>
                    <a:rPr lang="es-HN" sz="1100" b="1" err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Benchmark</a:t>
                  </a:r>
                  <a:r>
                    <a:rPr lang="es-HN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 Social </a:t>
                  </a:r>
                  <a:endParaRPr lang="es-HN" sz="1100" b="1"/>
                </a:p>
              </p:txBody>
            </p:sp>
            <p:sp>
              <p:nvSpPr>
                <p:cNvPr id="1036" name="Rectangle 1035">
                  <a:extLst>
                    <a:ext uri="{FF2B5EF4-FFF2-40B4-BE49-F238E27FC236}">
                      <a16:creationId xmlns:a16="http://schemas.microsoft.com/office/drawing/2014/main" id="{CD8FF045-21A9-BE0E-9354-FDDBC74E7057}"/>
                    </a:ext>
                  </a:extLst>
                </p:cNvPr>
                <p:cNvSpPr/>
                <p:nvPr/>
              </p:nvSpPr>
              <p:spPr>
                <a:xfrm>
                  <a:off x="4168296" y="1300116"/>
                  <a:ext cx="1703417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HN" sz="115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  31 Ene 2023</a:t>
                  </a:r>
                </a:p>
                <a:p>
                  <a:pPr algn="ctr"/>
                  <a:r>
                    <a:rPr lang="es-HN" sz="115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USD 1,250MM   </a:t>
                  </a:r>
                  <a:endParaRPr lang="es-HN" sz="1150" b="1"/>
                </a:p>
              </p:txBody>
            </p:sp>
          </p:grpSp>
          <p:pic>
            <p:nvPicPr>
              <p:cNvPr id="1033" name="Picture 2" descr="Image result for social bond finance icon">
                <a:extLst>
                  <a:ext uri="{FF2B5EF4-FFF2-40B4-BE49-F238E27FC236}">
                    <a16:creationId xmlns:a16="http://schemas.microsoft.com/office/drawing/2014/main" id="{AC48C3F1-E24C-DFCB-D664-5606483F38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8915" t="21181" r="18454" b="18739"/>
              <a:stretch>
                <a:fillRect/>
              </a:stretch>
            </p:blipFill>
            <p:spPr bwMode="auto">
              <a:xfrm>
                <a:off x="1571646" y="1838302"/>
                <a:ext cx="441160" cy="329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31" name="Picture 1030">
              <a:extLst>
                <a:ext uri="{FF2B5EF4-FFF2-40B4-BE49-F238E27FC236}">
                  <a16:creationId xmlns:a16="http://schemas.microsoft.com/office/drawing/2014/main" id="{950BEDFF-80BD-37CC-8916-7754063A1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786" y="1781185"/>
              <a:ext cx="604983" cy="39448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37" name="Picture 2" descr="Image result for social bond finance icon">
            <a:extLst>
              <a:ext uri="{FF2B5EF4-FFF2-40B4-BE49-F238E27FC236}">
                <a16:creationId xmlns:a16="http://schemas.microsoft.com/office/drawing/2014/main" id="{60602EBD-495F-A2C0-FCBF-BC0145427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15" t="21181" r="18454" b="18739"/>
          <a:stretch>
            <a:fillRect/>
          </a:stretch>
        </p:blipFill>
        <p:spPr bwMode="auto">
          <a:xfrm>
            <a:off x="1647431" y="3062724"/>
            <a:ext cx="388265" cy="29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4C9DAD81-EE4E-E54D-B959-025BE4F2606D}"/>
              </a:ext>
            </a:extLst>
          </p:cNvPr>
          <p:cNvGrpSpPr/>
          <p:nvPr/>
        </p:nvGrpSpPr>
        <p:grpSpPr>
          <a:xfrm>
            <a:off x="4083832" y="1304832"/>
            <a:ext cx="1831234" cy="1164452"/>
            <a:chOff x="4101649" y="1300116"/>
            <a:chExt cx="1790742" cy="1161079"/>
          </a:xfrm>
        </p:grpSpPr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D9060C13-F129-B6FC-7D88-A73F66055B8B}"/>
                </a:ext>
              </a:extLst>
            </p:cNvPr>
            <p:cNvSpPr/>
            <p:nvPr/>
          </p:nvSpPr>
          <p:spPr>
            <a:xfrm>
              <a:off x="4101649" y="1309161"/>
              <a:ext cx="1790741" cy="1148697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HN" sz="2400"/>
            </a:p>
          </p:txBody>
        </p:sp>
        <p:sp>
          <p:nvSpPr>
            <p:cNvPr id="1040" name="Rectangle 1039">
              <a:extLst>
                <a:ext uri="{FF2B5EF4-FFF2-40B4-BE49-F238E27FC236}">
                  <a16:creationId xmlns:a16="http://schemas.microsoft.com/office/drawing/2014/main" id="{2852EDB4-4375-591D-BA01-13B4476C1C5C}"/>
                </a:ext>
              </a:extLst>
            </p:cNvPr>
            <p:cNvSpPr/>
            <p:nvPr/>
          </p:nvSpPr>
          <p:spPr>
            <a:xfrm>
              <a:off x="4111383" y="2199585"/>
              <a:ext cx="178100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HN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Primer Bono Deportivo</a:t>
              </a:r>
              <a:endParaRPr lang="es-HN" sz="1100" b="1"/>
            </a:p>
          </p:txBody>
        </p:sp>
        <p:sp>
          <p:nvSpPr>
            <p:cNvPr id="1041" name="Rectangle 1040">
              <a:extLst>
                <a:ext uri="{FF2B5EF4-FFF2-40B4-BE49-F238E27FC236}">
                  <a16:creationId xmlns:a16="http://schemas.microsoft.com/office/drawing/2014/main" id="{F09419BB-F3E7-9AB8-4D06-15505E0F41D1}"/>
                </a:ext>
              </a:extLst>
            </p:cNvPr>
            <p:cNvSpPr/>
            <p:nvPr/>
          </p:nvSpPr>
          <p:spPr>
            <a:xfrm>
              <a:off x="4168296" y="1300116"/>
              <a:ext cx="170341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HN" sz="1100" b="1" dirty="0">
                  <a:solidFill>
                    <a:srgbClr val="000000"/>
                  </a:solidFill>
                  <a:latin typeface="Calibri body"/>
                </a:rPr>
                <a:t>  26 May 2023</a:t>
              </a:r>
            </a:p>
            <a:p>
              <a:pPr algn="ctr"/>
              <a:r>
                <a:rPr lang="es-HN" sz="1100" b="1" dirty="0">
                  <a:solidFill>
                    <a:srgbClr val="000000"/>
                  </a:solidFill>
                  <a:latin typeface="Calibri body"/>
                </a:rPr>
                <a:t>AUD 100MM</a:t>
              </a:r>
            </a:p>
          </p:txBody>
        </p:sp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C300403A-5DE3-382F-1D8C-6754A1C84354}"/>
              </a:ext>
            </a:extLst>
          </p:cNvPr>
          <p:cNvGrpSpPr/>
          <p:nvPr/>
        </p:nvGrpSpPr>
        <p:grpSpPr>
          <a:xfrm>
            <a:off x="4513358" y="1750663"/>
            <a:ext cx="1311467" cy="437124"/>
            <a:chOff x="718104" y="1750730"/>
            <a:chExt cx="1311467" cy="437124"/>
          </a:xfrm>
        </p:grpSpPr>
        <p:pic>
          <p:nvPicPr>
            <p:cNvPr id="1043" name="Picture 1042">
              <a:extLst>
                <a:ext uri="{FF2B5EF4-FFF2-40B4-BE49-F238E27FC236}">
                  <a16:creationId xmlns:a16="http://schemas.microsoft.com/office/drawing/2014/main" id="{3F06AF4F-BA3A-DC78-5E51-B9E162F8B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18104" y="1750730"/>
              <a:ext cx="673118" cy="437124"/>
            </a:xfrm>
            <a:prstGeom prst="rect">
              <a:avLst/>
            </a:prstGeom>
          </p:spPr>
        </p:pic>
        <p:pic>
          <p:nvPicPr>
            <p:cNvPr id="1044" name="Picture 2" descr="Image result for social bond finance icon">
              <a:extLst>
                <a:ext uri="{FF2B5EF4-FFF2-40B4-BE49-F238E27FC236}">
                  <a16:creationId xmlns:a16="http://schemas.microsoft.com/office/drawing/2014/main" id="{C46C9461-B641-A15C-8619-D41085A43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5" t="21181" r="18454" b="18739"/>
            <a:stretch>
              <a:fillRect/>
            </a:stretch>
          </p:blipFill>
          <p:spPr bwMode="auto">
            <a:xfrm>
              <a:off x="1578581" y="1820710"/>
              <a:ext cx="450990" cy="331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76942B80-93EE-74D9-46E1-BE39CE76CD6E}"/>
              </a:ext>
            </a:extLst>
          </p:cNvPr>
          <p:cNvGrpSpPr/>
          <p:nvPr/>
        </p:nvGrpSpPr>
        <p:grpSpPr>
          <a:xfrm>
            <a:off x="2211067" y="1304832"/>
            <a:ext cx="1782724" cy="1158308"/>
            <a:chOff x="277612" y="5177143"/>
            <a:chExt cx="1782724" cy="1158308"/>
          </a:xfrm>
        </p:grpSpPr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862B2D83-9885-7FAD-F983-8DA7DECBDECA}"/>
                </a:ext>
              </a:extLst>
            </p:cNvPr>
            <p:cNvGrpSpPr/>
            <p:nvPr/>
          </p:nvGrpSpPr>
          <p:grpSpPr>
            <a:xfrm>
              <a:off x="277612" y="5177143"/>
              <a:ext cx="1782724" cy="1158308"/>
              <a:chOff x="4082775" y="3825863"/>
              <a:chExt cx="1782724" cy="1158308"/>
            </a:xfrm>
          </p:grpSpPr>
          <p:sp>
            <p:nvSpPr>
              <p:cNvPr id="1048" name="Rectangle 1047">
                <a:extLst>
                  <a:ext uri="{FF2B5EF4-FFF2-40B4-BE49-F238E27FC236}">
                    <a16:creationId xmlns:a16="http://schemas.microsoft.com/office/drawing/2014/main" id="{28D5BF90-D39D-0651-FF55-BA242F753DE3}"/>
                  </a:ext>
                </a:extLst>
              </p:cNvPr>
              <p:cNvSpPr/>
              <p:nvPr/>
            </p:nvSpPr>
            <p:spPr>
              <a:xfrm>
                <a:off x="4082775" y="3825863"/>
                <a:ext cx="1782724" cy="1149107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HN" sz="2400"/>
              </a:p>
            </p:txBody>
          </p:sp>
          <p:sp>
            <p:nvSpPr>
              <p:cNvPr id="1049" name="Rectangle 1048">
                <a:extLst>
                  <a:ext uri="{FF2B5EF4-FFF2-40B4-BE49-F238E27FC236}">
                    <a16:creationId xmlns:a16="http://schemas.microsoft.com/office/drawing/2014/main" id="{7A55C5EB-82F1-E041-6885-9F49AB5849AF}"/>
                  </a:ext>
                </a:extLst>
              </p:cNvPr>
              <p:cNvSpPr/>
              <p:nvPr/>
            </p:nvSpPr>
            <p:spPr>
              <a:xfrm>
                <a:off x="4191772" y="3840680"/>
                <a:ext cx="167372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HN" sz="115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6 Jun 2023</a:t>
                </a:r>
              </a:p>
              <a:p>
                <a:pPr algn="ctr"/>
                <a:r>
                  <a:rPr lang="es-HN" sz="115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 MXN 5,000MM</a:t>
                </a:r>
                <a:endParaRPr lang="es-HN" sz="1150" b="1" dirty="0"/>
              </a:p>
            </p:txBody>
          </p:sp>
          <p:sp>
            <p:nvSpPr>
              <p:cNvPr id="1050" name="Rectangle 1049">
                <a:extLst>
                  <a:ext uri="{FF2B5EF4-FFF2-40B4-BE49-F238E27FC236}">
                    <a16:creationId xmlns:a16="http://schemas.microsoft.com/office/drawing/2014/main" id="{F64F7F79-5F59-3550-FF7C-65D95853F5EA}"/>
                  </a:ext>
                </a:extLst>
              </p:cNvPr>
              <p:cNvSpPr/>
              <p:nvPr/>
            </p:nvSpPr>
            <p:spPr>
              <a:xfrm>
                <a:off x="4170985" y="4714867"/>
                <a:ext cx="1694514" cy="269304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s-HN" sz="1150" b="1" dirty="0">
                    <a:cs typeface="Calibri"/>
                  </a:rPr>
                  <a:t>Bono Social</a:t>
                </a:r>
              </a:p>
            </p:txBody>
          </p:sp>
        </p:grpSp>
        <p:pic>
          <p:nvPicPr>
            <p:cNvPr id="1047" name="Picture 1046">
              <a:extLst>
                <a:ext uri="{FF2B5EF4-FFF2-40B4-BE49-F238E27FC236}">
                  <a16:creationId xmlns:a16="http://schemas.microsoft.com/office/drawing/2014/main" id="{A7ACC874-FB2D-239D-F429-E309CC31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271" y="5629218"/>
              <a:ext cx="648172" cy="43076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93C3181A-5BAF-958A-DD47-FFFA753519CB}"/>
              </a:ext>
            </a:extLst>
          </p:cNvPr>
          <p:cNvGrpSpPr/>
          <p:nvPr/>
        </p:nvGrpSpPr>
        <p:grpSpPr>
          <a:xfrm>
            <a:off x="272350" y="1304832"/>
            <a:ext cx="1808143" cy="1169321"/>
            <a:chOff x="2206187" y="3829663"/>
            <a:chExt cx="1808143" cy="1169321"/>
          </a:xfrm>
        </p:grpSpPr>
        <p:sp>
          <p:nvSpPr>
            <p:cNvPr id="1052" name="Rectangle 1051">
              <a:extLst>
                <a:ext uri="{FF2B5EF4-FFF2-40B4-BE49-F238E27FC236}">
                  <a16:creationId xmlns:a16="http://schemas.microsoft.com/office/drawing/2014/main" id="{D4FBF338-19AA-8AB9-E2B9-1F7636DA0703}"/>
                </a:ext>
              </a:extLst>
            </p:cNvPr>
            <p:cNvSpPr/>
            <p:nvPr/>
          </p:nvSpPr>
          <p:spPr>
            <a:xfrm>
              <a:off x="2215596" y="3848823"/>
              <a:ext cx="17962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HN" sz="115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28 Jul 2022</a:t>
              </a:r>
            </a:p>
            <a:p>
              <a:pPr algn="ctr"/>
              <a:r>
                <a:rPr lang="es-HN" sz="115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AUD 30MM</a:t>
              </a:r>
              <a:endParaRPr lang="es-HN" sz="1150" b="1" dirty="0"/>
            </a:p>
          </p:txBody>
        </p:sp>
        <p:grpSp>
          <p:nvGrpSpPr>
            <p:cNvPr id="1053" name="Group 1052">
              <a:extLst>
                <a:ext uri="{FF2B5EF4-FFF2-40B4-BE49-F238E27FC236}">
                  <a16:creationId xmlns:a16="http://schemas.microsoft.com/office/drawing/2014/main" id="{99F3D715-8BCC-5217-E7A7-4FFCE2AF950C}"/>
                </a:ext>
              </a:extLst>
            </p:cNvPr>
            <p:cNvGrpSpPr/>
            <p:nvPr/>
          </p:nvGrpSpPr>
          <p:grpSpPr>
            <a:xfrm>
              <a:off x="2206187" y="3829663"/>
              <a:ext cx="1808143" cy="1169321"/>
              <a:chOff x="2206187" y="3829663"/>
              <a:chExt cx="1808143" cy="1169321"/>
            </a:xfrm>
          </p:grpSpPr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id="{59F1B77B-0C8D-FBD4-58DB-96AC3ABF8747}"/>
                  </a:ext>
                </a:extLst>
              </p:cNvPr>
              <p:cNvSpPr/>
              <p:nvPr/>
            </p:nvSpPr>
            <p:spPr>
              <a:xfrm>
                <a:off x="2206187" y="3829663"/>
                <a:ext cx="1796293" cy="1163414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HN" sz="2400"/>
              </a:p>
            </p:txBody>
          </p:sp>
          <p:grpSp>
            <p:nvGrpSpPr>
              <p:cNvPr id="1055" name="Group 1054">
                <a:extLst>
                  <a:ext uri="{FF2B5EF4-FFF2-40B4-BE49-F238E27FC236}">
                    <a16:creationId xmlns:a16="http://schemas.microsoft.com/office/drawing/2014/main" id="{18EF776A-8720-29E7-9A06-07423792B51C}"/>
                  </a:ext>
                </a:extLst>
              </p:cNvPr>
              <p:cNvGrpSpPr/>
              <p:nvPr/>
            </p:nvGrpSpPr>
            <p:grpSpPr>
              <a:xfrm>
                <a:off x="2223588" y="4312851"/>
                <a:ext cx="1790742" cy="686133"/>
                <a:chOff x="2223588" y="4312851"/>
                <a:chExt cx="1790742" cy="686133"/>
              </a:xfrm>
            </p:grpSpPr>
            <p:sp>
              <p:nvSpPr>
                <p:cNvPr id="1056" name="Rectangle 1055">
                  <a:extLst>
                    <a:ext uri="{FF2B5EF4-FFF2-40B4-BE49-F238E27FC236}">
                      <a16:creationId xmlns:a16="http://schemas.microsoft.com/office/drawing/2014/main" id="{69825323-C5F2-8AE5-CA5C-9D5925122AD8}"/>
                    </a:ext>
                  </a:extLst>
                </p:cNvPr>
                <p:cNvSpPr/>
                <p:nvPr/>
              </p:nvSpPr>
              <p:spPr>
                <a:xfrm>
                  <a:off x="2223588" y="4721985"/>
                  <a:ext cx="1790742" cy="276999"/>
                </a:xfrm>
                <a:prstGeom prst="rect">
                  <a:avLst/>
                </a:prstGeom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ctr"/>
                  <a:r>
                    <a:rPr lang="es-HN" sz="1150" b="1">
                      <a:solidFill>
                        <a:srgbClr val="000000"/>
                      </a:solidFill>
                      <a:latin typeface="Calibri"/>
                      <a:cs typeface="Calibri"/>
                    </a:rPr>
                    <a:t>Colocación Privada Azul </a:t>
                  </a:r>
                  <a:endParaRPr lang="es-HN" sz="1150" b="1"/>
                </a:p>
              </p:txBody>
            </p:sp>
            <p:pic>
              <p:nvPicPr>
                <p:cNvPr id="1057" name="Picture 1056">
                  <a:extLst>
                    <a:ext uri="{FF2B5EF4-FFF2-40B4-BE49-F238E27FC236}">
                      <a16:creationId xmlns:a16="http://schemas.microsoft.com/office/drawing/2014/main" id="{0CA70CAF-C00D-2F46-30B4-A12F7EEDE8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13504" y="4312851"/>
                  <a:ext cx="636243" cy="433754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058" name="Picture 1057">
            <a:extLst>
              <a:ext uri="{FF2B5EF4-FFF2-40B4-BE49-F238E27FC236}">
                <a16:creationId xmlns:a16="http://schemas.microsoft.com/office/drawing/2014/main" id="{E38AADE8-AACA-BEFE-3A26-CD091BF09B1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188" y="1802184"/>
            <a:ext cx="289710" cy="367886"/>
          </a:xfrm>
          <a:prstGeom prst="rect">
            <a:avLst/>
          </a:prstGeom>
        </p:spPr>
      </p:pic>
      <p:pic>
        <p:nvPicPr>
          <p:cNvPr id="1059" name="Picture 2" descr="Image result for social bond finance icon">
            <a:extLst>
              <a:ext uri="{FF2B5EF4-FFF2-40B4-BE49-F238E27FC236}">
                <a16:creationId xmlns:a16="http://schemas.microsoft.com/office/drawing/2014/main" id="{D5369825-69F6-50BE-89F0-507A92549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15" t="21181" r="18454" b="18739"/>
          <a:stretch>
            <a:fillRect/>
          </a:stretch>
        </p:blipFill>
        <p:spPr bwMode="auto">
          <a:xfrm>
            <a:off x="3553510" y="1858290"/>
            <a:ext cx="392478" cy="29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012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08FC3B-5E58-6646-939B-59E07D2345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03201" y="688109"/>
            <a:ext cx="5888798" cy="5888798"/>
          </a:xfrm>
          <a:prstGeom prst="rect">
            <a:avLst/>
          </a:prstGeom>
        </p:spPr>
      </p:pic>
      <p:sp>
        <p:nvSpPr>
          <p:cNvPr id="6" name="Marcador de número de diapositiva 6">
            <a:extLst>
              <a:ext uri="{FF2B5EF4-FFF2-40B4-BE49-F238E27FC236}">
                <a16:creationId xmlns:a16="http://schemas.microsoft.com/office/drawing/2014/main" id="{F61CD756-EF77-4086-8222-DF40A1D0C269}"/>
              </a:ext>
            </a:extLst>
          </p:cNvPr>
          <p:cNvSpPr txBox="1">
            <a:spLocks/>
          </p:cNvSpPr>
          <p:nvPr/>
        </p:nvSpPr>
        <p:spPr>
          <a:xfrm>
            <a:off x="8536177" y="6574367"/>
            <a:ext cx="36576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29DE38-1219-CB49-B60A-59C621BF4903}" type="slidenum">
              <a:rPr lang="es-CL" sz="1200">
                <a:solidFill>
                  <a:schemeClr val="bg1"/>
                </a:solidFill>
                <a:latin typeface="Avenir Next" panose="020B0503020202020204" pitchFamily="34" charset="0"/>
              </a:rPr>
              <a:t>12</a:t>
            </a:fld>
            <a:endParaRPr lang="es-CL" sz="120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12B8BD4-A14D-4637-94C4-F4F98436DA6A}"/>
              </a:ext>
            </a:extLst>
          </p:cNvPr>
          <p:cNvSpPr txBox="1">
            <a:spLocks/>
          </p:cNvSpPr>
          <p:nvPr/>
        </p:nvSpPr>
        <p:spPr>
          <a:xfrm>
            <a:off x="566423" y="2962178"/>
            <a:ext cx="5160166" cy="250382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i="0" kern="1200" baseline="0">
                <a:solidFill>
                  <a:schemeClr val="bg1"/>
                </a:solidFill>
                <a:latin typeface="Soho Gothic Pro Light"/>
                <a:ea typeface="+mj-ea"/>
                <a:cs typeface="Soho Gothic Pro Light"/>
              </a:defRPr>
            </a:lvl1pPr>
          </a:lstStyle>
          <a:p>
            <a:endParaRPr lang="es-HN" sz="1600" dirty="0">
              <a:solidFill>
                <a:srgbClr val="004BCE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r>
              <a:rPr lang="es-HN" sz="1800" dirty="0">
                <a:solidFill>
                  <a:srgbClr val="004BCE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1. Trayectoria del BCIE en los mercados internacionales</a:t>
            </a:r>
          </a:p>
          <a:p>
            <a:endParaRPr lang="es-HN" sz="1800" b="1" dirty="0">
              <a:solidFill>
                <a:srgbClr val="004BCE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r>
              <a:rPr lang="es-HN" sz="1800" dirty="0">
                <a:solidFill>
                  <a:srgbClr val="004BCE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2. Innovación financiera ESG</a:t>
            </a:r>
          </a:p>
          <a:p>
            <a:endParaRPr lang="es-HN" sz="1800" dirty="0">
              <a:solidFill>
                <a:srgbClr val="004BCE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r>
              <a:rPr lang="es-HN" sz="1800" b="1" dirty="0">
                <a:solidFill>
                  <a:srgbClr val="004BCE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3. Consideraciones finales</a:t>
            </a:r>
          </a:p>
          <a:p>
            <a:endParaRPr lang="es-HN" sz="1800" dirty="0">
              <a:solidFill>
                <a:srgbClr val="004BCE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br>
              <a:rPr lang="es-ES" sz="1600" b="1" dirty="0">
                <a:solidFill>
                  <a:schemeClr val="tx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</a:br>
            <a:endParaRPr lang="en-US" sz="1600" b="1" dirty="0">
              <a:solidFill>
                <a:schemeClr val="tx1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chemeClr val="tx1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chemeClr val="tx1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10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>
            <a:extLst>
              <a:ext uri="{FF2B5EF4-FFF2-40B4-BE49-F238E27FC236}">
                <a16:creationId xmlns:a16="http://schemas.microsoft.com/office/drawing/2014/main" id="{7A9EC931-B41B-E24A-8522-7B3E6EF0767C}"/>
              </a:ext>
            </a:extLst>
          </p:cNvPr>
          <p:cNvSpPr txBox="1"/>
          <p:nvPr/>
        </p:nvSpPr>
        <p:spPr>
          <a:xfrm>
            <a:off x="0" y="679875"/>
            <a:ext cx="1003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dirty="0">
                <a:solidFill>
                  <a:srgbClr val="004BCE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Consideraciones finales: Beneficios del Mercados de Valores y ESG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2B711C8-5DE4-9349-9607-52E9CCCDF774}"/>
              </a:ext>
            </a:extLst>
          </p:cNvPr>
          <p:cNvCxnSpPr>
            <a:cxnSpLocks/>
          </p:cNvCxnSpPr>
          <p:nvPr/>
        </p:nvCxnSpPr>
        <p:spPr>
          <a:xfrm>
            <a:off x="47336" y="1121661"/>
            <a:ext cx="5623791" cy="0"/>
          </a:xfrm>
          <a:prstGeom prst="line">
            <a:avLst/>
          </a:prstGeom>
          <a:ln>
            <a:solidFill>
              <a:srgbClr val="2ECE75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Marcador de número de diapositiva 6">
            <a:extLst>
              <a:ext uri="{FF2B5EF4-FFF2-40B4-BE49-F238E27FC236}">
                <a16:creationId xmlns:a16="http://schemas.microsoft.com/office/drawing/2014/main" id="{26C8A10D-46C3-4E75-B045-984883AA0097}"/>
              </a:ext>
            </a:extLst>
          </p:cNvPr>
          <p:cNvSpPr txBox="1">
            <a:spLocks/>
          </p:cNvSpPr>
          <p:nvPr/>
        </p:nvSpPr>
        <p:spPr>
          <a:xfrm>
            <a:off x="8536177" y="6574367"/>
            <a:ext cx="36576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29DE38-1219-CB49-B60A-59C621BF4903}" type="slidenum">
              <a:rPr lang="es-CL" sz="1200">
                <a:solidFill>
                  <a:schemeClr val="bg1"/>
                </a:solidFill>
                <a:latin typeface="Avenir Next" panose="020B0503020202020204" pitchFamily="34" charset="0"/>
              </a:rPr>
              <a:t>13</a:t>
            </a:fld>
            <a:endParaRPr lang="es-CL" sz="120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91A808-F659-4ABC-A617-DF1856646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11"/>
          <a:stretch/>
        </p:blipFill>
        <p:spPr>
          <a:xfrm>
            <a:off x="492045" y="1346033"/>
            <a:ext cx="4734372" cy="48320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05D9F1-7AE0-4E86-8D9F-7E19E0BC1C71}"/>
              </a:ext>
            </a:extLst>
          </p:cNvPr>
          <p:cNvSpPr/>
          <p:nvPr/>
        </p:nvSpPr>
        <p:spPr>
          <a:xfrm>
            <a:off x="5519926" y="1346033"/>
            <a:ext cx="6032501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SzPct val="120000"/>
              <a:buBlip>
                <a:blip r:embed="rId3"/>
              </a:buBlip>
            </a:pPr>
            <a:r>
              <a:rPr lang="es-ES" sz="1400" dirty="0">
                <a:latin typeface="Avenir Next" panose="020B0503020202020204" pitchFamily="34" charset="0"/>
              </a:rPr>
              <a:t>Obtener una fuente de recursos de financiamiento diferente a los créditos bilaterales con costos más competitivos.</a:t>
            </a:r>
          </a:p>
          <a:p>
            <a:pPr marL="285750" indent="-285750" algn="just">
              <a:buSzPct val="120000"/>
              <a:buBlip>
                <a:blip r:embed="rId3"/>
              </a:buBlip>
            </a:pPr>
            <a:endParaRPr lang="es-ES" sz="1400" dirty="0">
              <a:latin typeface="Avenir Next" panose="020B0503020202020204" pitchFamily="34" charset="0"/>
            </a:endParaRPr>
          </a:p>
          <a:p>
            <a:pPr marL="285750" indent="-285750" algn="just">
              <a:buSzPct val="120000"/>
              <a:buBlip>
                <a:blip r:embed="rId3"/>
              </a:buBlip>
            </a:pPr>
            <a:r>
              <a:rPr lang="es-ES" sz="1400" dirty="0">
                <a:latin typeface="Avenir Next" panose="020B0503020202020204" pitchFamily="34" charset="0"/>
              </a:rPr>
              <a:t>El Programa de Emisiones de Notas a Mediano Plazo ha permitido al BCIE tener acceso a múltiples mercados, aprovechando oportunidades de arbitraje de monedas o tasas.</a:t>
            </a:r>
          </a:p>
          <a:p>
            <a:pPr algn="just">
              <a:buSzPct val="120000"/>
            </a:pPr>
            <a:endParaRPr lang="es-ES" sz="1400" dirty="0">
              <a:latin typeface="Avenir Next" panose="020B0503020202020204" pitchFamily="34" charset="0"/>
            </a:endParaRPr>
          </a:p>
          <a:p>
            <a:pPr marL="285750" indent="-285750" algn="just">
              <a:buSzPct val="120000"/>
              <a:buBlip>
                <a:blip r:embed="rId3"/>
              </a:buBlip>
            </a:pPr>
            <a:r>
              <a:rPr lang="es-ES" sz="1400" dirty="0">
                <a:latin typeface="Avenir Next" panose="020B0503020202020204" pitchFamily="34" charset="0"/>
              </a:rPr>
              <a:t>Hay beneficios concretos en el perfil crediticio de un emisor como consecuencia de la diversificación de sus fuentes de fondeo, por instrumento, mercado y moneda.</a:t>
            </a:r>
          </a:p>
          <a:p>
            <a:pPr marL="285750" indent="-285750" algn="just">
              <a:buSzPct val="120000"/>
              <a:buBlip>
                <a:blip r:embed="rId3"/>
              </a:buBlip>
            </a:pPr>
            <a:endParaRPr lang="es-ES" sz="1400" dirty="0">
              <a:latin typeface="Avenir Next" panose="020B0503020202020204" pitchFamily="34" charset="0"/>
            </a:endParaRPr>
          </a:p>
          <a:p>
            <a:pPr marL="285750" indent="-285750" algn="just">
              <a:buSzPct val="120000"/>
              <a:buBlip>
                <a:blip r:embed="rId3"/>
              </a:buBlip>
            </a:pPr>
            <a:r>
              <a:rPr lang="es-ES" sz="1400" dirty="0">
                <a:latin typeface="Avenir Next" panose="020B0503020202020204" pitchFamily="34" charset="0"/>
              </a:rPr>
              <a:t>El BCIE busca trasladar al mercado regional el conocimiento y experiencia de las emisiones ESG.</a:t>
            </a:r>
          </a:p>
          <a:p>
            <a:pPr marL="285750" indent="-285750" algn="just">
              <a:buSzPct val="120000"/>
              <a:buBlip>
                <a:blip r:embed="rId3"/>
              </a:buBlip>
            </a:pPr>
            <a:endParaRPr lang="es-ES" sz="1400" dirty="0">
              <a:latin typeface="Avenir Next" panose="020B0503020202020204" pitchFamily="34" charset="0"/>
            </a:endParaRPr>
          </a:p>
          <a:p>
            <a:pPr marL="285750" indent="-285750" algn="just">
              <a:buSzPct val="120000"/>
              <a:buBlip>
                <a:blip r:embed="rId3"/>
              </a:buBlip>
            </a:pPr>
            <a:r>
              <a:rPr lang="es-SV" sz="1400" dirty="0">
                <a:latin typeface="Avenir Next" panose="020B0503020202020204" pitchFamily="34" charset="0"/>
              </a:rPr>
              <a:t>Los bonos ESG juegan un papel fundamental porque incorporan indicadores de impacto a través de los cuáles es posible llevar un control sobre los objetivos de sustentabilidad de cada proyecto. </a:t>
            </a:r>
          </a:p>
          <a:p>
            <a:pPr algn="just">
              <a:buSzPct val="120000"/>
            </a:pPr>
            <a:endParaRPr lang="es-ES" sz="1400" dirty="0">
              <a:latin typeface="Avenir Next" panose="020B0503020202020204" pitchFamily="34" charset="0"/>
            </a:endParaRPr>
          </a:p>
          <a:p>
            <a:pPr marL="285750" indent="-285750" algn="just">
              <a:buSzPct val="120000"/>
              <a:buBlip>
                <a:blip r:embed="rId3"/>
              </a:buBlip>
            </a:pPr>
            <a:r>
              <a:rPr lang="es-ES" sz="1400" dirty="0">
                <a:latin typeface="Avenir Next" panose="020B0503020202020204" pitchFamily="34" charset="0"/>
              </a:rPr>
              <a:t>El BCIE también está estructurando un Fondo de Inversión Regional, que se enfoque en diferentes instrumentos de deuda, en particular bonos locales emitidos en USD, procurando la atracción de capitales extranjeros a la región.</a:t>
            </a:r>
          </a:p>
          <a:p>
            <a:pPr algn="just">
              <a:buSzPct val="120000"/>
            </a:pPr>
            <a:endParaRPr lang="es-ES" sz="14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012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882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08FC3B-5E58-6646-939B-59E07D2345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03201" y="688109"/>
            <a:ext cx="5888798" cy="5888798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F3CBC37-8611-4F3C-A2F5-D52BBFB2ECE3}"/>
              </a:ext>
            </a:extLst>
          </p:cNvPr>
          <p:cNvSpPr txBox="1">
            <a:spLocks/>
          </p:cNvSpPr>
          <p:nvPr/>
        </p:nvSpPr>
        <p:spPr>
          <a:xfrm>
            <a:off x="566423" y="2962178"/>
            <a:ext cx="5160166" cy="250382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i="0" kern="1200" baseline="0">
                <a:solidFill>
                  <a:schemeClr val="bg1"/>
                </a:solidFill>
                <a:latin typeface="Soho Gothic Pro Light"/>
                <a:ea typeface="+mj-ea"/>
                <a:cs typeface="Soho Gothic Pro Light"/>
              </a:defRPr>
            </a:lvl1pPr>
          </a:lstStyle>
          <a:p>
            <a:endParaRPr lang="es-HN" sz="1600" dirty="0">
              <a:solidFill>
                <a:srgbClr val="004BCE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r>
              <a:rPr lang="es-HN" sz="1800" b="1" dirty="0">
                <a:solidFill>
                  <a:srgbClr val="004BCE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1. Trayectoria del BCIE en los mercados internacionales</a:t>
            </a:r>
            <a:endParaRPr lang="es-HN" sz="1800" dirty="0">
              <a:solidFill>
                <a:srgbClr val="004BCE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endParaRPr lang="es-HN" sz="1800" b="1" dirty="0">
              <a:solidFill>
                <a:srgbClr val="004BCE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r>
              <a:rPr lang="es-HN" sz="1800" dirty="0">
                <a:solidFill>
                  <a:srgbClr val="004BCE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2. Innovación financiera ESG</a:t>
            </a:r>
          </a:p>
          <a:p>
            <a:endParaRPr lang="es-HN" sz="1800" dirty="0">
              <a:solidFill>
                <a:srgbClr val="004BCE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r>
              <a:rPr lang="es-HN" sz="1800" dirty="0">
                <a:solidFill>
                  <a:srgbClr val="004BCE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3. Consideraciones finales</a:t>
            </a:r>
          </a:p>
          <a:p>
            <a:endParaRPr lang="es-HN" sz="1800" dirty="0">
              <a:solidFill>
                <a:srgbClr val="004BCE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br>
              <a:rPr lang="es-ES" sz="1600" b="1" dirty="0">
                <a:solidFill>
                  <a:schemeClr val="tx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</a:br>
            <a:endParaRPr lang="en-US" sz="1600" b="1" dirty="0">
              <a:solidFill>
                <a:schemeClr val="tx1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chemeClr val="tx1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chemeClr val="tx1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Marcador de número de diapositiva 6">
            <a:extLst>
              <a:ext uri="{FF2B5EF4-FFF2-40B4-BE49-F238E27FC236}">
                <a16:creationId xmlns:a16="http://schemas.microsoft.com/office/drawing/2014/main" id="{F61CD756-EF77-4086-8222-DF40A1D0C269}"/>
              </a:ext>
            </a:extLst>
          </p:cNvPr>
          <p:cNvSpPr txBox="1">
            <a:spLocks/>
          </p:cNvSpPr>
          <p:nvPr/>
        </p:nvSpPr>
        <p:spPr>
          <a:xfrm>
            <a:off x="8536177" y="6574367"/>
            <a:ext cx="36576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29DE38-1219-CB49-B60A-59C621BF4903}" type="slidenum">
              <a:rPr lang="es-CL" sz="1200">
                <a:solidFill>
                  <a:schemeClr val="bg1"/>
                </a:solidFill>
                <a:latin typeface="Avenir Next" panose="020B0503020202020204" pitchFamily="34" charset="0"/>
              </a:rPr>
              <a:t>2</a:t>
            </a:fld>
            <a:endParaRPr lang="es-CL" sz="120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01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>
            <a:extLst>
              <a:ext uri="{FF2B5EF4-FFF2-40B4-BE49-F238E27FC236}">
                <a16:creationId xmlns:a16="http://schemas.microsoft.com/office/drawing/2014/main" id="{7A9EC931-B41B-E24A-8522-7B3E6EF0767C}"/>
              </a:ext>
            </a:extLst>
          </p:cNvPr>
          <p:cNvSpPr txBox="1"/>
          <p:nvPr/>
        </p:nvSpPr>
        <p:spPr>
          <a:xfrm>
            <a:off x="53273" y="687392"/>
            <a:ext cx="889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dirty="0">
                <a:solidFill>
                  <a:srgbClr val="004BCE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La experiencia del BCIE en el Mercado de Capitales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2B711C8-5DE4-9349-9607-52E9CCCDF774}"/>
              </a:ext>
            </a:extLst>
          </p:cNvPr>
          <p:cNvCxnSpPr>
            <a:cxnSpLocks/>
          </p:cNvCxnSpPr>
          <p:nvPr/>
        </p:nvCxnSpPr>
        <p:spPr>
          <a:xfrm flipV="1">
            <a:off x="91373" y="1145257"/>
            <a:ext cx="8728509" cy="3800"/>
          </a:xfrm>
          <a:prstGeom prst="line">
            <a:avLst/>
          </a:prstGeom>
          <a:ln>
            <a:solidFill>
              <a:srgbClr val="2ECE75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Marcador de número de diapositiva 6">
            <a:extLst>
              <a:ext uri="{FF2B5EF4-FFF2-40B4-BE49-F238E27FC236}">
                <a16:creationId xmlns:a16="http://schemas.microsoft.com/office/drawing/2014/main" id="{26C8A10D-46C3-4E75-B045-984883AA0097}"/>
              </a:ext>
            </a:extLst>
          </p:cNvPr>
          <p:cNvSpPr txBox="1">
            <a:spLocks/>
          </p:cNvSpPr>
          <p:nvPr/>
        </p:nvSpPr>
        <p:spPr>
          <a:xfrm>
            <a:off x="8534400" y="6523482"/>
            <a:ext cx="36576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29DE38-1219-CB49-B60A-59C621BF4903}" type="slidenum">
              <a:rPr lang="es-CL" sz="1200">
                <a:solidFill>
                  <a:schemeClr val="bg1"/>
                </a:solidFill>
                <a:latin typeface="Avenir Next" panose="020B0503020202020204" pitchFamily="34" charset="0"/>
              </a:rPr>
              <a:t>3</a:t>
            </a:fld>
            <a:endParaRPr lang="es-CL" sz="120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37D3AE-B72E-4DE5-8398-F979263CD6C1}"/>
              </a:ext>
            </a:extLst>
          </p:cNvPr>
          <p:cNvSpPr/>
          <p:nvPr/>
        </p:nvSpPr>
        <p:spPr>
          <a:xfrm>
            <a:off x="489484" y="1860095"/>
            <a:ext cx="562725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SzPct val="120000"/>
              <a:buBlip>
                <a:blip r:embed="rId2"/>
              </a:buBlip>
            </a:pPr>
            <a:r>
              <a:rPr lang="es-HN" sz="1400" dirty="0">
                <a:latin typeface="Avenir Next" panose="020B0503020202020204" pitchFamily="34" charset="0"/>
              </a:rPr>
              <a:t>El Banco tendrá por objeto promover la integración económica y el desarrollo económico y social equilibrado de la región centroamericana, que incluye a los países fundadores y a los países regionales no fundadores, atendiendo y alineándose con los intereses de todos los socios.</a:t>
            </a:r>
          </a:p>
          <a:p>
            <a:pPr algn="just">
              <a:buSzPct val="120000"/>
            </a:pPr>
            <a:endParaRPr lang="es-ES" sz="1400" dirty="0">
              <a:latin typeface="Avenir Next" panose="020B0503020202020204" pitchFamily="34" charset="0"/>
            </a:endParaRPr>
          </a:p>
          <a:p>
            <a:pPr marL="285750" indent="-285750" algn="just">
              <a:buSzPct val="120000"/>
              <a:buBlip>
                <a:blip r:embed="rId2"/>
              </a:buBlip>
            </a:pPr>
            <a:r>
              <a:rPr lang="es-ES" sz="1400" dirty="0">
                <a:latin typeface="Avenir Next" panose="020B0503020202020204" pitchFamily="34" charset="0"/>
              </a:rPr>
              <a:t>En 1997, el BCIE realizó su primera emisión en el mercado de capitales, esta se realizó en el mercado Taiwanés por un monto de US$246 millones a un plazo de 5 años.</a:t>
            </a:r>
          </a:p>
          <a:p>
            <a:pPr algn="just">
              <a:buSzPct val="120000"/>
            </a:pPr>
            <a:endParaRPr lang="es-ES" sz="1400" dirty="0">
              <a:latin typeface="Avenir Next" panose="020B0503020202020204" pitchFamily="34" charset="0"/>
            </a:endParaRPr>
          </a:p>
          <a:p>
            <a:pPr marL="285750" indent="-285750" algn="just">
              <a:buSzPct val="120000"/>
              <a:buBlip>
                <a:blip r:embed="rId2"/>
              </a:buBlip>
            </a:pPr>
            <a:r>
              <a:rPr lang="es-ES" sz="1400" dirty="0">
                <a:latin typeface="Avenir Next" panose="020B0503020202020204" pitchFamily="34" charset="0"/>
              </a:rPr>
              <a:t>Históricamente, el BCIE ha emitido más de </a:t>
            </a:r>
            <a:r>
              <a:rPr lang="es-ES" sz="1400" b="1" dirty="0">
                <a:latin typeface="Avenir Next" panose="020B0503020202020204" pitchFamily="34" charset="0"/>
              </a:rPr>
              <a:t>US$17,424 </a:t>
            </a:r>
            <a:r>
              <a:rPr lang="es-ES" sz="1400" dirty="0">
                <a:latin typeface="Avenir Next" panose="020B0503020202020204" pitchFamily="34" charset="0"/>
              </a:rPr>
              <a:t>millones de dólares, de los cuales </a:t>
            </a:r>
            <a:r>
              <a:rPr lang="es-ES" sz="1400" b="1" dirty="0">
                <a:latin typeface="Avenir Next" panose="020B0503020202020204" pitchFamily="34" charset="0"/>
              </a:rPr>
              <a:t>US$8,418 </a:t>
            </a:r>
            <a:r>
              <a:rPr lang="es-ES" sz="1400" dirty="0">
                <a:latin typeface="Avenir Next" panose="020B0503020202020204" pitchFamily="34" charset="0"/>
              </a:rPr>
              <a:t>millones corresponden a emisiones vigentes.</a:t>
            </a:r>
          </a:p>
          <a:p>
            <a:pPr algn="just">
              <a:buSzPct val="120000"/>
            </a:pPr>
            <a:endParaRPr lang="es-ES" sz="1400" dirty="0">
              <a:latin typeface="Avenir Next" panose="020B0503020202020204" pitchFamily="34" charset="0"/>
            </a:endParaRPr>
          </a:p>
          <a:p>
            <a:pPr marL="285750" indent="-285750" algn="just">
              <a:buSzPct val="120000"/>
              <a:buBlip>
                <a:blip r:embed="rId2"/>
              </a:buBlip>
            </a:pPr>
            <a:r>
              <a:rPr lang="es-ES" sz="1400" dirty="0">
                <a:latin typeface="Avenir Next" panose="020B0503020202020204" pitchFamily="34" charset="0"/>
              </a:rPr>
              <a:t>En la Región, el Banco ha emitido el equivalente a </a:t>
            </a:r>
            <a:r>
              <a:rPr lang="es-ES" sz="1400" b="1" dirty="0">
                <a:latin typeface="Avenir Next" panose="020B0503020202020204" pitchFamily="34" charset="0"/>
              </a:rPr>
              <a:t>US$634</a:t>
            </a:r>
            <a:r>
              <a:rPr lang="es-ES" sz="1400" dirty="0">
                <a:latin typeface="Avenir Next" panose="020B0503020202020204" pitchFamily="34" charset="0"/>
              </a:rPr>
              <a:t> millones de dólares, donde su calificación de crédito local es </a:t>
            </a:r>
            <a:r>
              <a:rPr lang="es-ES" sz="1400" b="1" dirty="0">
                <a:latin typeface="Avenir Next" panose="020B0503020202020204" pitchFamily="34" charset="0"/>
              </a:rPr>
              <a:t>AAA.</a:t>
            </a:r>
          </a:p>
          <a:p>
            <a:endParaRPr lang="es-ES" dirty="0">
              <a:latin typeface="Avenir Next" panose="020B0503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77EBC1-CDFD-4D0F-AF1C-C04381F3F171}"/>
              </a:ext>
            </a:extLst>
          </p:cNvPr>
          <p:cNvGrpSpPr/>
          <p:nvPr/>
        </p:nvGrpSpPr>
        <p:grpSpPr>
          <a:xfrm>
            <a:off x="6367255" y="1569131"/>
            <a:ext cx="5621630" cy="3864367"/>
            <a:chOff x="3901848" y="1044984"/>
            <a:chExt cx="7606894" cy="4817025"/>
          </a:xfrm>
        </p:grpSpPr>
        <p:pic>
          <p:nvPicPr>
            <p:cNvPr id="11" name="Imagen 8">
              <a:extLst>
                <a:ext uri="{FF2B5EF4-FFF2-40B4-BE49-F238E27FC236}">
                  <a16:creationId xmlns:a16="http://schemas.microsoft.com/office/drawing/2014/main" id="{C11EB71D-3B5C-4800-AA96-CADF3D28A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1699" y="1044984"/>
              <a:ext cx="6262812" cy="3633754"/>
            </a:xfrm>
            <a:prstGeom prst="rect">
              <a:avLst/>
            </a:prstGeom>
          </p:spPr>
        </p:pic>
        <p:sp>
          <p:nvSpPr>
            <p:cNvPr id="12" name="Rectangle 155">
              <a:extLst>
                <a:ext uri="{FF2B5EF4-FFF2-40B4-BE49-F238E27FC236}">
                  <a16:creationId xmlns:a16="http://schemas.microsoft.com/office/drawing/2014/main" id="{399AC2A5-D239-43E8-A676-92A33BCAB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1938" y="4997963"/>
              <a:ext cx="2711533" cy="328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HN" sz="1100" b="1">
                  <a:solidFill>
                    <a:srgbClr val="004BCE"/>
                  </a:solidFill>
                  <a:latin typeface="Avenir Next" panose="020B0503020202020204" pitchFamily="34" charset="0"/>
                </a:rPr>
                <a:t>Miembros Fundadores</a:t>
              </a:r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A22AC030-0CA6-4B93-A585-C05E6A87BA67}"/>
                </a:ext>
              </a:extLst>
            </p:cNvPr>
            <p:cNvSpPr txBox="1"/>
            <p:nvPr/>
          </p:nvSpPr>
          <p:spPr>
            <a:xfrm>
              <a:off x="7597221" y="5535906"/>
              <a:ext cx="3272733" cy="326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HN" sz="1100" b="1" dirty="0">
                  <a:solidFill>
                    <a:srgbClr val="004BCE"/>
                  </a:solidFill>
                  <a:latin typeface="Avenir Next" panose="020B0503020202020204" pitchFamily="34" charset="0"/>
                </a:rPr>
                <a:t>Miembros Extrarregionales</a:t>
              </a: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3CA31569-13BE-4CD6-9114-73171AB05F73}"/>
                </a:ext>
              </a:extLst>
            </p:cNvPr>
            <p:cNvSpPr txBox="1"/>
            <p:nvPr/>
          </p:nvSpPr>
          <p:spPr>
            <a:xfrm>
              <a:off x="7597219" y="5265422"/>
              <a:ext cx="3911523" cy="326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HN" sz="1100" b="1" dirty="0">
                  <a:solidFill>
                    <a:srgbClr val="004BCE"/>
                  </a:solidFill>
                  <a:latin typeface="Avenir Next" panose="020B0503020202020204" pitchFamily="34" charset="0"/>
                </a:rPr>
                <a:t>Miembros Regionales No-Fundadores</a:t>
              </a:r>
            </a:p>
          </p:txBody>
        </p:sp>
        <p:pic>
          <p:nvPicPr>
            <p:cNvPr id="15" name="Imagen 1">
              <a:extLst>
                <a:ext uri="{FF2B5EF4-FFF2-40B4-BE49-F238E27FC236}">
                  <a16:creationId xmlns:a16="http://schemas.microsoft.com/office/drawing/2014/main" id="{BE489405-1E04-4236-9786-66B93A7D1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3731" y="4989701"/>
              <a:ext cx="235944" cy="798583"/>
            </a:xfrm>
            <a:prstGeom prst="rect">
              <a:avLst/>
            </a:prstGeom>
          </p:spPr>
        </p:pic>
        <p:cxnSp>
          <p:nvCxnSpPr>
            <p:cNvPr id="18" name="Conector recto 35">
              <a:extLst>
                <a:ext uri="{FF2B5EF4-FFF2-40B4-BE49-F238E27FC236}">
                  <a16:creationId xmlns:a16="http://schemas.microsoft.com/office/drawing/2014/main" id="{29720DD6-0603-446D-88D3-4E141D7D76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6985" y="3118392"/>
              <a:ext cx="382231" cy="1980063"/>
            </a:xfrm>
            <a:prstGeom prst="line">
              <a:avLst/>
            </a:prstGeom>
            <a:ln w="9525">
              <a:solidFill>
                <a:srgbClr val="091F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36">
              <a:extLst>
                <a:ext uri="{FF2B5EF4-FFF2-40B4-BE49-F238E27FC236}">
                  <a16:creationId xmlns:a16="http://schemas.microsoft.com/office/drawing/2014/main" id="{EDF9E9B4-5F0C-4B26-9E00-3F00842C9A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3827" y="3118395"/>
              <a:ext cx="1015388" cy="601655"/>
            </a:xfrm>
            <a:prstGeom prst="line">
              <a:avLst/>
            </a:prstGeom>
            <a:ln w="9525">
              <a:solidFill>
                <a:srgbClr val="091F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Imagen 13" descr="Mapa&#10;&#10;Descripción generada automáticamente">
              <a:extLst>
                <a:ext uri="{FF2B5EF4-FFF2-40B4-BE49-F238E27FC236}">
                  <a16:creationId xmlns:a16="http://schemas.microsoft.com/office/drawing/2014/main" id="{0B930646-A100-4FE3-B193-ED8BA4DB3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1848" y="3720050"/>
              <a:ext cx="2663958" cy="1990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4731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D0852C-B352-4328-B508-5D77FD458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19" y="3303637"/>
            <a:ext cx="6784753" cy="2809065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0644705C-2BF8-1D44-9FC3-E2C8C217AC86}"/>
              </a:ext>
            </a:extLst>
          </p:cNvPr>
          <p:cNvSpPr txBox="1"/>
          <p:nvPr/>
        </p:nvSpPr>
        <p:spPr>
          <a:xfrm>
            <a:off x="60495" y="716241"/>
            <a:ext cx="7038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b="1" dirty="0">
                <a:solidFill>
                  <a:srgbClr val="004BCE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Evolución de la calificación del riesgo del BCIE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79F3609D-9299-D745-80A0-8E6D6C5880B9}"/>
              </a:ext>
            </a:extLst>
          </p:cNvPr>
          <p:cNvCxnSpPr>
            <a:cxnSpLocks/>
          </p:cNvCxnSpPr>
          <p:nvPr/>
        </p:nvCxnSpPr>
        <p:spPr>
          <a:xfrm>
            <a:off x="70283" y="1140961"/>
            <a:ext cx="7097137" cy="0"/>
          </a:xfrm>
          <a:prstGeom prst="line">
            <a:avLst/>
          </a:prstGeom>
          <a:ln>
            <a:solidFill>
              <a:srgbClr val="2ECE75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9">
            <a:extLst>
              <a:ext uri="{FF2B5EF4-FFF2-40B4-BE49-F238E27FC236}">
                <a16:creationId xmlns:a16="http://schemas.microsoft.com/office/drawing/2014/main" id="{297B25B5-DAF2-E943-896F-C0639475E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308" y="1329384"/>
            <a:ext cx="3186094" cy="289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lnSpc>
                <a:spcPct val="90000"/>
              </a:lnSpc>
            </a:pPr>
            <a:r>
              <a:rPr lang="es-HN" altLang="zh-TW" b="1" dirty="0">
                <a:solidFill>
                  <a:srgbClr val="091F5A"/>
                </a:solidFill>
                <a:latin typeface="Avenir Next" panose="020B0503020202020204" pitchFamily="34" charset="0"/>
                <a:cs typeface="Arial" pitchFamily="34" charset="0"/>
              </a:rPr>
              <a:t>Calificaciones</a:t>
            </a:r>
            <a:r>
              <a:rPr lang="en-US" altLang="zh-TW" b="1" dirty="0">
                <a:solidFill>
                  <a:srgbClr val="091F5A"/>
                </a:solidFill>
                <a:latin typeface="Avenir Next" panose="020B0503020202020204" pitchFamily="34" charset="0"/>
                <a:cs typeface="Arial" pitchFamily="34" charset="0"/>
              </a:rPr>
              <a:t> </a:t>
            </a:r>
            <a:r>
              <a:rPr lang="es-HN" altLang="zh-TW" b="1" dirty="0">
                <a:solidFill>
                  <a:srgbClr val="091F5A"/>
                </a:solidFill>
                <a:latin typeface="Avenir Next" panose="020B0503020202020204" pitchFamily="34" charset="0"/>
                <a:cs typeface="Arial" pitchFamily="34" charset="0"/>
              </a:rPr>
              <a:t>de Riesgo</a:t>
            </a:r>
          </a:p>
          <a:p>
            <a:pPr eaLnBrk="0" hangingPunct="0">
              <a:lnSpc>
                <a:spcPct val="90000"/>
              </a:lnSpc>
            </a:pPr>
            <a:r>
              <a:rPr lang="es-HN" altLang="zh-TW" b="1" dirty="0">
                <a:solidFill>
                  <a:srgbClr val="091F5A"/>
                </a:solidFill>
                <a:latin typeface="Avenir Next" panose="020B0503020202020204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32E6B209-1EB5-1148-BE72-571C6E9880E0}"/>
              </a:ext>
            </a:extLst>
          </p:cNvPr>
          <p:cNvGrpSpPr/>
          <p:nvPr/>
        </p:nvGrpSpPr>
        <p:grpSpPr>
          <a:xfrm>
            <a:off x="7371437" y="1368198"/>
            <a:ext cx="4430723" cy="4281556"/>
            <a:chOff x="8484352" y="1735386"/>
            <a:chExt cx="3543651" cy="4281556"/>
          </a:xfrm>
        </p:grpSpPr>
        <p:sp>
          <p:nvSpPr>
            <p:cNvPr id="37" name="Rectángulo redondeado 36">
              <a:extLst>
                <a:ext uri="{FF2B5EF4-FFF2-40B4-BE49-F238E27FC236}">
                  <a16:creationId xmlns:a16="http://schemas.microsoft.com/office/drawing/2014/main" id="{4F88AA0C-28E8-AC4D-B255-8DC6577487F3}"/>
                </a:ext>
              </a:extLst>
            </p:cNvPr>
            <p:cNvSpPr/>
            <p:nvPr/>
          </p:nvSpPr>
          <p:spPr>
            <a:xfrm>
              <a:off x="8484352" y="2339246"/>
              <a:ext cx="2828460" cy="3677696"/>
            </a:xfrm>
            <a:prstGeom prst="roundRect">
              <a:avLst>
                <a:gd name="adj" fmla="val 3208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1C6CDA19-F678-4543-8F2C-5C4FCCB8E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1481" y="1735386"/>
              <a:ext cx="2907993" cy="300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>
                <a:lnSpc>
                  <a:spcPct val="90000"/>
                </a:lnSpc>
              </a:pPr>
              <a:r>
                <a:rPr lang="es-HN" altLang="zh-TW" b="1" dirty="0">
                  <a:solidFill>
                    <a:srgbClr val="004BCE"/>
                  </a:solidFill>
                  <a:latin typeface="Avenir Next" panose="020B0503020202020204" pitchFamily="34" charset="0"/>
                  <a:cs typeface="Arial" pitchFamily="34" charset="0"/>
                </a:rPr>
                <a:t>Factores claves que</a:t>
              </a:r>
            </a:p>
            <a:p>
              <a:pPr algn="ctr" eaLnBrk="0" hangingPunct="0">
                <a:lnSpc>
                  <a:spcPct val="90000"/>
                </a:lnSpc>
              </a:pPr>
              <a:r>
                <a:rPr lang="es-HN" altLang="zh-TW" b="1" dirty="0">
                  <a:solidFill>
                    <a:srgbClr val="004BCE"/>
                  </a:solidFill>
                  <a:latin typeface="Avenir Next" panose="020B0503020202020204" pitchFamily="34" charset="0"/>
                  <a:cs typeface="Arial" pitchFamily="34" charset="0"/>
                </a:rPr>
                <a:t>respaldan la calificación</a:t>
              </a:r>
            </a:p>
          </p:txBody>
        </p:sp>
        <p:sp>
          <p:nvSpPr>
            <p:cNvPr id="15" name="TextBox 71">
              <a:extLst>
                <a:ext uri="{FF2B5EF4-FFF2-40B4-BE49-F238E27FC236}">
                  <a16:creationId xmlns:a16="http://schemas.microsoft.com/office/drawing/2014/main" id="{E8695DB5-20C4-4943-B161-32B22CAFCE42}"/>
                </a:ext>
              </a:extLst>
            </p:cNvPr>
            <p:cNvSpPr txBox="1"/>
            <p:nvPr/>
          </p:nvSpPr>
          <p:spPr>
            <a:xfrm>
              <a:off x="9075588" y="3416294"/>
              <a:ext cx="18435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s-HN" sz="1200" dirty="0">
                  <a:solidFill>
                    <a:srgbClr val="091F5A"/>
                  </a:solidFill>
                  <a:latin typeface="Avenir Next" panose="020B0503020202020204" pitchFamily="34" charset="0"/>
                </a:rPr>
                <a:t>Alta liquidez</a:t>
              </a:r>
              <a:endParaRPr lang="es-HN" sz="1200" dirty="0">
                <a:solidFill>
                  <a:srgbClr val="091F5A"/>
                </a:solidFill>
                <a:highlight>
                  <a:srgbClr val="FFFF00"/>
                </a:highlight>
                <a:latin typeface="Avenir Next" panose="020B0503020202020204" pitchFamily="34" charset="0"/>
              </a:endParaRPr>
            </a:p>
          </p:txBody>
        </p:sp>
        <p:sp>
          <p:nvSpPr>
            <p:cNvPr id="16" name="TextBox 72">
              <a:extLst>
                <a:ext uri="{FF2B5EF4-FFF2-40B4-BE49-F238E27FC236}">
                  <a16:creationId xmlns:a16="http://schemas.microsoft.com/office/drawing/2014/main" id="{DD3D7CD8-07AB-EE4C-94E0-F303F7EE7807}"/>
                </a:ext>
              </a:extLst>
            </p:cNvPr>
            <p:cNvSpPr txBox="1"/>
            <p:nvPr/>
          </p:nvSpPr>
          <p:spPr>
            <a:xfrm>
              <a:off x="9077029" y="4844488"/>
              <a:ext cx="2622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s-HN" sz="1200" dirty="0">
                  <a:solidFill>
                    <a:srgbClr val="091F5A"/>
                  </a:solidFill>
                  <a:latin typeface="Avenir Next" panose="020B0503020202020204" pitchFamily="34" charset="0"/>
                </a:rPr>
                <a:t>Fuerte mandato e importancia de políticas</a:t>
              </a:r>
            </a:p>
          </p:txBody>
        </p:sp>
        <p:sp>
          <p:nvSpPr>
            <p:cNvPr id="17" name="TextBox 73">
              <a:extLst>
                <a:ext uri="{FF2B5EF4-FFF2-40B4-BE49-F238E27FC236}">
                  <a16:creationId xmlns:a16="http://schemas.microsoft.com/office/drawing/2014/main" id="{CE6FAC37-1FB7-DE40-8573-07CB55A1F05D}"/>
                </a:ext>
              </a:extLst>
            </p:cNvPr>
            <p:cNvSpPr txBox="1"/>
            <p:nvPr/>
          </p:nvSpPr>
          <p:spPr>
            <a:xfrm>
              <a:off x="9077029" y="4347268"/>
              <a:ext cx="28284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HN" sz="1200" dirty="0">
                  <a:solidFill>
                    <a:srgbClr val="091F5A"/>
                  </a:solidFill>
                  <a:latin typeface="Avenir Next" panose="020B0503020202020204" pitchFamily="34" charset="0"/>
                </a:rPr>
                <a:t>Fuentes de fondeo diversificadas</a:t>
              </a:r>
            </a:p>
          </p:txBody>
        </p:sp>
        <p:sp>
          <p:nvSpPr>
            <p:cNvPr id="18" name="TextBox 74">
              <a:extLst>
                <a:ext uri="{FF2B5EF4-FFF2-40B4-BE49-F238E27FC236}">
                  <a16:creationId xmlns:a16="http://schemas.microsoft.com/office/drawing/2014/main" id="{3F807129-8A23-5C4C-9ED8-BCD06A87616F}"/>
                </a:ext>
              </a:extLst>
            </p:cNvPr>
            <p:cNvSpPr txBox="1"/>
            <p:nvPr/>
          </p:nvSpPr>
          <p:spPr>
            <a:xfrm>
              <a:off x="9056338" y="2464995"/>
              <a:ext cx="28491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s-HN" sz="1200" dirty="0">
                  <a:solidFill>
                    <a:srgbClr val="091F5A"/>
                  </a:solidFill>
                  <a:latin typeface="Avenir Next" panose="020B0503020202020204" pitchFamily="34" charset="0"/>
                </a:rPr>
                <a:t>Sólido tratamiento de acreedor preferente</a:t>
              </a:r>
            </a:p>
          </p:txBody>
        </p:sp>
        <p:sp>
          <p:nvSpPr>
            <p:cNvPr id="19" name="TextBox 75">
              <a:extLst>
                <a:ext uri="{FF2B5EF4-FFF2-40B4-BE49-F238E27FC236}">
                  <a16:creationId xmlns:a16="http://schemas.microsoft.com/office/drawing/2014/main" id="{82FF31FD-D4CC-2841-91C4-C3E2AFA2A1F8}"/>
                </a:ext>
              </a:extLst>
            </p:cNvPr>
            <p:cNvSpPr txBox="1"/>
            <p:nvPr/>
          </p:nvSpPr>
          <p:spPr>
            <a:xfrm>
              <a:off x="9056338" y="2955320"/>
              <a:ext cx="28284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s-HN" sz="1200" dirty="0">
                  <a:solidFill>
                    <a:srgbClr val="091F5A"/>
                  </a:solidFill>
                  <a:latin typeface="Avenir Next" panose="020B0503020202020204" pitchFamily="34" charset="0"/>
                </a:rPr>
                <a:t>Fuerte adecuación de capital</a:t>
              </a:r>
              <a:endParaRPr lang="es-HN" sz="1200" dirty="0">
                <a:solidFill>
                  <a:srgbClr val="091F5A"/>
                </a:solidFill>
                <a:highlight>
                  <a:srgbClr val="FFFF00"/>
                </a:highlight>
                <a:latin typeface="Avenir Next" panose="020B0503020202020204" pitchFamily="34" charset="0"/>
              </a:endParaRPr>
            </a:p>
          </p:txBody>
        </p:sp>
        <p:sp>
          <p:nvSpPr>
            <p:cNvPr id="27" name="TextBox 83">
              <a:extLst>
                <a:ext uri="{FF2B5EF4-FFF2-40B4-BE49-F238E27FC236}">
                  <a16:creationId xmlns:a16="http://schemas.microsoft.com/office/drawing/2014/main" id="{9920D029-7F3F-BD49-84BB-EB1D04A9204E}"/>
                </a:ext>
              </a:extLst>
            </p:cNvPr>
            <p:cNvSpPr txBox="1"/>
            <p:nvPr/>
          </p:nvSpPr>
          <p:spPr>
            <a:xfrm>
              <a:off x="9056338" y="3756557"/>
              <a:ext cx="29509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s-HN" sz="1200" dirty="0">
                  <a:solidFill>
                    <a:srgbClr val="091F5A"/>
                  </a:solidFill>
                  <a:latin typeface="Avenir Next" panose="020B0503020202020204" pitchFamily="34" charset="0"/>
                </a:rPr>
                <a:t>Cartera de préstamos de alta calidad crediticia</a:t>
              </a:r>
              <a:endParaRPr lang="es-HN" sz="1200" dirty="0">
                <a:solidFill>
                  <a:srgbClr val="091F5A"/>
                </a:solidFill>
                <a:highlight>
                  <a:srgbClr val="FFFF00"/>
                </a:highlight>
                <a:latin typeface="Avenir Next" panose="020B0503020202020204" pitchFamily="34" charset="0"/>
              </a:endParaRPr>
            </a:p>
          </p:txBody>
        </p:sp>
        <p:sp>
          <p:nvSpPr>
            <p:cNvPr id="28" name="TextBox 84">
              <a:extLst>
                <a:ext uri="{FF2B5EF4-FFF2-40B4-BE49-F238E27FC236}">
                  <a16:creationId xmlns:a16="http://schemas.microsoft.com/office/drawing/2014/main" id="{68D85D75-5C37-EE4A-B8B5-F8AF33197483}"/>
                </a:ext>
              </a:extLst>
            </p:cNvPr>
            <p:cNvSpPr txBox="1"/>
            <p:nvPr/>
          </p:nvSpPr>
          <p:spPr>
            <a:xfrm>
              <a:off x="9077029" y="5340249"/>
              <a:ext cx="29509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s-HN" sz="1200" dirty="0">
                  <a:solidFill>
                    <a:srgbClr val="091F5A"/>
                  </a:solidFill>
                  <a:latin typeface="Avenir Next" panose="020B0503020202020204" pitchFamily="34" charset="0"/>
                </a:rPr>
                <a:t>Soporte Extraordinario de accionistas.</a:t>
              </a:r>
            </a:p>
          </p:txBody>
        </p:sp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2660A18B-A0DB-374A-8D34-7C83CBE37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3776" y="2534922"/>
              <a:ext cx="125757" cy="186936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1E4BE43C-EF75-DB4B-8DD4-028F30FBD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3776" y="2997146"/>
              <a:ext cx="125757" cy="186936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40A73967-368B-D246-B75E-7C087D7DC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3776" y="3444217"/>
              <a:ext cx="125757" cy="186936"/>
            </a:xfrm>
            <a:prstGeom prst="rect">
              <a:avLst/>
            </a:prstGeom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4B7A540F-8AE1-7344-AEAE-4ECB24E23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3776" y="3805821"/>
              <a:ext cx="125757" cy="186936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56861F77-A7CD-F440-B316-6DC030145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30581" y="4365425"/>
              <a:ext cx="125757" cy="186936"/>
            </a:xfrm>
            <a:prstGeom prst="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6AE17CB6-98E2-9F43-94E7-92D75E9C8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30581" y="4857759"/>
              <a:ext cx="125757" cy="186936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3E4CCC4E-42F3-8348-9A9A-DDFC9E16E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30581" y="5405341"/>
              <a:ext cx="125757" cy="186936"/>
            </a:xfrm>
            <a:prstGeom prst="rect">
              <a:avLst/>
            </a:prstGeom>
          </p:spPr>
        </p:pic>
      </p:grpSp>
      <p:sp>
        <p:nvSpPr>
          <p:cNvPr id="9" name="Rectangle 9">
            <a:extLst>
              <a:ext uri="{FF2B5EF4-FFF2-40B4-BE49-F238E27FC236}">
                <a16:creationId xmlns:a16="http://schemas.microsoft.com/office/drawing/2014/main" id="{D47932B0-3668-694A-BCB2-130FA2087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837" y="3539841"/>
            <a:ext cx="4236346" cy="24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>
              <a:lnSpc>
                <a:spcPct val="90000"/>
              </a:lnSpc>
            </a:pPr>
            <a:r>
              <a:rPr lang="es-HN" altLang="zh-TW" sz="1200" b="1" dirty="0">
                <a:solidFill>
                  <a:srgbClr val="091F5A"/>
                </a:solidFill>
                <a:latin typeface="Avenir Next" panose="020B0503020202020204" pitchFamily="34" charset="0"/>
                <a:cs typeface="Arial" pitchFamily="34" charset="0"/>
              </a:rPr>
              <a:t>Evolución</a:t>
            </a:r>
            <a:r>
              <a:rPr lang="en-US" altLang="zh-TW" sz="1200" b="1" dirty="0">
                <a:solidFill>
                  <a:srgbClr val="091F5A"/>
                </a:solidFill>
                <a:latin typeface="Avenir Next" panose="020B0503020202020204" pitchFamily="34" charset="0"/>
                <a:cs typeface="Arial" pitchFamily="34" charset="0"/>
              </a:rPr>
              <a:t> de rating</a:t>
            </a:r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CECD9BB9-3A3B-FC4F-A219-54155BCAB98D}"/>
              </a:ext>
            </a:extLst>
          </p:cNvPr>
          <p:cNvSpPr txBox="1"/>
          <p:nvPr/>
        </p:nvSpPr>
        <p:spPr>
          <a:xfrm>
            <a:off x="4093618" y="5029120"/>
            <a:ext cx="2002382" cy="276999"/>
          </a:xfrm>
          <a:prstGeom prst="rect">
            <a:avLst/>
          </a:prstGeom>
          <a:noFill/>
          <a:ln cap="rnd">
            <a:solidFill>
              <a:srgbClr val="091F5A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91F5A"/>
                </a:solidFill>
                <a:latin typeface="Avenir Next" panose="020B0503020202020204" pitchFamily="34" charset="0"/>
              </a:rPr>
              <a:t>18 upgrades </a:t>
            </a:r>
            <a:r>
              <a:rPr lang="en-US" sz="1200" b="1" dirty="0" err="1">
                <a:solidFill>
                  <a:srgbClr val="091F5A"/>
                </a:solidFill>
                <a:latin typeface="Avenir Next" panose="020B0503020202020204" pitchFamily="34" charset="0"/>
              </a:rPr>
              <a:t>en</a:t>
            </a:r>
            <a:r>
              <a:rPr lang="en-US" sz="1200" b="1" dirty="0">
                <a:solidFill>
                  <a:srgbClr val="091F5A"/>
                </a:solidFill>
                <a:latin typeface="Avenir Next" panose="020B0503020202020204" pitchFamily="34" charset="0"/>
              </a:rPr>
              <a:t> 20 </a:t>
            </a:r>
            <a:r>
              <a:rPr lang="en-US" sz="1200" b="1" dirty="0" err="1">
                <a:solidFill>
                  <a:srgbClr val="091F5A"/>
                </a:solidFill>
                <a:latin typeface="Avenir Next" panose="020B0503020202020204" pitchFamily="34" charset="0"/>
              </a:rPr>
              <a:t>años</a:t>
            </a:r>
            <a:endParaRPr lang="en-US" sz="1200" b="1" dirty="0">
              <a:solidFill>
                <a:srgbClr val="091F5A"/>
              </a:solidFill>
              <a:latin typeface="Avenir Next" panose="020B0503020202020204" pitchFamily="34" charset="0"/>
            </a:endParaRPr>
          </a:p>
        </p:txBody>
      </p:sp>
      <p:sp>
        <p:nvSpPr>
          <p:cNvPr id="29" name="Marcador de número de diapositiva 6">
            <a:extLst>
              <a:ext uri="{FF2B5EF4-FFF2-40B4-BE49-F238E27FC236}">
                <a16:creationId xmlns:a16="http://schemas.microsoft.com/office/drawing/2014/main" id="{87D37375-8B8C-434A-A036-353CDC05A660}"/>
              </a:ext>
            </a:extLst>
          </p:cNvPr>
          <p:cNvSpPr txBox="1">
            <a:spLocks/>
          </p:cNvSpPr>
          <p:nvPr/>
        </p:nvSpPr>
        <p:spPr>
          <a:xfrm>
            <a:off x="8536177" y="6574367"/>
            <a:ext cx="36576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29DE38-1219-CB49-B60A-59C621BF4903}" type="slidenum">
              <a:rPr lang="es-CL" sz="1200">
                <a:solidFill>
                  <a:schemeClr val="bg1"/>
                </a:solidFill>
                <a:latin typeface="Avenir Next" panose="020B0503020202020204" pitchFamily="34" charset="0"/>
              </a:rPr>
              <a:t>4</a:t>
            </a:fld>
            <a:endParaRPr lang="es-CL" sz="120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40" name="TextBox 84">
            <a:extLst>
              <a:ext uri="{FF2B5EF4-FFF2-40B4-BE49-F238E27FC236}">
                <a16:creationId xmlns:a16="http://schemas.microsoft.com/office/drawing/2014/main" id="{C3977358-AC70-47AC-97D1-19D85FEFA793}"/>
              </a:ext>
            </a:extLst>
          </p:cNvPr>
          <p:cNvSpPr txBox="1"/>
          <p:nvPr/>
        </p:nvSpPr>
        <p:spPr>
          <a:xfrm>
            <a:off x="7417475" y="5449354"/>
            <a:ext cx="4774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HN" sz="1600" b="1" dirty="0">
                <a:solidFill>
                  <a:srgbClr val="091F5A"/>
                </a:solidFill>
                <a:latin typeface="Avenir Next" panose="020B0503020202020204" pitchFamily="34" charset="0"/>
              </a:rPr>
              <a:t>El BCIE cuenta con una calificación de AAA en escala local en los países de Centroamérica.</a:t>
            </a:r>
          </a:p>
        </p:txBody>
      </p:sp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2CC0753-2CCA-4A77-89CC-1B24F7E20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625" y="1551538"/>
            <a:ext cx="5739829" cy="187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98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1">
            <a:extLst>
              <a:ext uri="{FF2B5EF4-FFF2-40B4-BE49-F238E27FC236}">
                <a16:creationId xmlns:a16="http://schemas.microsoft.com/office/drawing/2014/main" id="{54A1C7A8-91CB-794D-9C0A-C5B93BFF1350}"/>
              </a:ext>
            </a:extLst>
          </p:cNvPr>
          <p:cNvSpPr txBox="1"/>
          <p:nvPr/>
        </p:nvSpPr>
        <p:spPr>
          <a:xfrm>
            <a:off x="0" y="673110"/>
            <a:ext cx="1166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4BCE"/>
                </a:solidFill>
                <a:latin typeface="Avenir Next" panose="020B0503020202020204" pitchFamily="34" charset="0"/>
                <a:ea typeface="+mj-ea"/>
                <a:cs typeface="Calibri" panose="020F0502020204030204" pitchFamily="34" charset="0"/>
              </a:rPr>
              <a:t>El BCIE: El mejor riesgo de toda América Latina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830F173D-B9DB-0544-B53B-E00353A3B34D}"/>
              </a:ext>
            </a:extLst>
          </p:cNvPr>
          <p:cNvCxnSpPr>
            <a:cxnSpLocks/>
          </p:cNvCxnSpPr>
          <p:nvPr/>
        </p:nvCxnSpPr>
        <p:spPr>
          <a:xfrm>
            <a:off x="69663" y="1105046"/>
            <a:ext cx="6977683" cy="0"/>
          </a:xfrm>
          <a:prstGeom prst="line">
            <a:avLst/>
          </a:prstGeom>
          <a:ln>
            <a:solidFill>
              <a:srgbClr val="2ECE75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8B7A22-FE96-4188-9B2D-43330545E0B3}"/>
              </a:ext>
            </a:extLst>
          </p:cNvPr>
          <p:cNvSpPr txBox="1">
            <a:spLocks/>
          </p:cNvSpPr>
          <p:nvPr/>
        </p:nvSpPr>
        <p:spPr>
          <a:xfrm>
            <a:off x="8536177" y="6574367"/>
            <a:ext cx="36576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29DE38-1219-CB49-B60A-59C621BF4903}" type="slidenum">
              <a:rPr lang="es-CL" sz="1200">
                <a:solidFill>
                  <a:schemeClr val="bg1"/>
                </a:solidFill>
                <a:latin typeface="Avenir Next" panose="020B0503020202020204" pitchFamily="34" charset="0"/>
              </a:rPr>
              <a:t>5</a:t>
            </a:fld>
            <a:endParaRPr lang="es-CL" sz="120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1DDC05-5E28-CAAF-E474-9008C25FC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72" y="1398361"/>
            <a:ext cx="10890297" cy="47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22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8">
            <a:extLst>
              <a:ext uri="{FF2B5EF4-FFF2-40B4-BE49-F238E27FC236}">
                <a16:creationId xmlns:a16="http://schemas.microsoft.com/office/drawing/2014/main" id="{00262B0F-0303-FE61-2867-1B60BE5067F2}"/>
              </a:ext>
            </a:extLst>
          </p:cNvPr>
          <p:cNvSpPr txBox="1"/>
          <p:nvPr/>
        </p:nvSpPr>
        <p:spPr>
          <a:xfrm>
            <a:off x="6410257" y="1753915"/>
            <a:ext cx="1969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400" b="1" dirty="0">
                <a:solidFill>
                  <a:srgbClr val="091F5A"/>
                </a:solidFill>
                <a:latin typeface="Avenir Next" panose="020B0503020202020204" pitchFamily="34" charset="0"/>
              </a:rPr>
              <a:t>Junio 2023</a:t>
            </a:r>
          </a:p>
          <a:p>
            <a:pPr algn="ctr"/>
            <a:r>
              <a:rPr lang="es-SV" sz="1400" b="1" dirty="0">
                <a:solidFill>
                  <a:srgbClr val="091F5A"/>
                </a:solidFill>
                <a:latin typeface="Avenir Next" panose="020B0503020202020204" pitchFamily="34" charset="0"/>
              </a:rPr>
              <a:t>US$8,418 millones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4F03E682-E995-0840-AFAC-BB93BE1AC13F}"/>
              </a:ext>
            </a:extLst>
          </p:cNvPr>
          <p:cNvSpPr txBox="1"/>
          <p:nvPr/>
        </p:nvSpPr>
        <p:spPr>
          <a:xfrm>
            <a:off x="0" y="714672"/>
            <a:ext cx="889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dirty="0">
                <a:solidFill>
                  <a:srgbClr val="004BCE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Acceso a múltiples mercados con condiciones favorables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A7B45BE-5D7D-A04E-9ACE-EC8AE315694A}"/>
              </a:ext>
            </a:extLst>
          </p:cNvPr>
          <p:cNvCxnSpPr>
            <a:cxnSpLocks/>
          </p:cNvCxnSpPr>
          <p:nvPr/>
        </p:nvCxnSpPr>
        <p:spPr>
          <a:xfrm>
            <a:off x="54838" y="1148629"/>
            <a:ext cx="8377962" cy="0"/>
          </a:xfrm>
          <a:prstGeom prst="line">
            <a:avLst/>
          </a:prstGeom>
          <a:ln>
            <a:solidFill>
              <a:srgbClr val="2ECE75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 15">
            <a:extLst>
              <a:ext uri="{FF2B5EF4-FFF2-40B4-BE49-F238E27FC236}">
                <a16:creationId xmlns:a16="http://schemas.microsoft.com/office/drawing/2014/main" id="{5B07F787-C454-C945-BE78-D20BCA632554}"/>
              </a:ext>
            </a:extLst>
          </p:cNvPr>
          <p:cNvSpPr/>
          <p:nvPr/>
        </p:nvSpPr>
        <p:spPr>
          <a:xfrm>
            <a:off x="727175" y="5175224"/>
            <a:ext cx="10737650" cy="952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ts val="1500"/>
              </a:lnSpc>
              <a:buSzPct val="120000"/>
              <a:buBlip>
                <a:blip r:embed="rId2"/>
              </a:buBlip>
            </a:pPr>
            <a:r>
              <a:rPr lang="es-HN" sz="1400" dirty="0">
                <a:solidFill>
                  <a:schemeClr val="tx1"/>
                </a:solidFill>
                <a:latin typeface="Avenir Next" panose="020B0503020202020204" pitchFamily="34" charset="0"/>
              </a:rPr>
              <a:t>El Banco bajo el amparo de su Programa de Emisión de Notas de Mediano Plazo (MTN) ha realizado emisiones de deuda en 25 diferentes monedas y 23 mercados.</a:t>
            </a:r>
          </a:p>
        </p:txBody>
      </p:sp>
      <p:sp>
        <p:nvSpPr>
          <p:cNvPr id="15" name="Rectángulo 682">
            <a:extLst>
              <a:ext uri="{FF2B5EF4-FFF2-40B4-BE49-F238E27FC236}">
                <a16:creationId xmlns:a16="http://schemas.microsoft.com/office/drawing/2014/main" id="{0B2B2002-2BDA-AE4F-B103-5DF9A80AA470}"/>
              </a:ext>
            </a:extLst>
          </p:cNvPr>
          <p:cNvSpPr/>
          <p:nvPr/>
        </p:nvSpPr>
        <p:spPr>
          <a:xfrm>
            <a:off x="2189483" y="5029379"/>
            <a:ext cx="8446671" cy="912375"/>
          </a:xfrm>
          <a:prstGeom prst="rect">
            <a:avLst/>
          </a:prstGeom>
          <a:noFill/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5ABC30-4B97-4014-9968-6A6FE1FC9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395" y="2011830"/>
            <a:ext cx="939514" cy="344089"/>
          </a:xfrm>
          <a:prstGeom prst="rect">
            <a:avLst/>
          </a:prstGeom>
        </p:spPr>
      </p:pic>
      <p:sp>
        <p:nvSpPr>
          <p:cNvPr id="19" name="Marcador de número de diapositiva 6">
            <a:extLst>
              <a:ext uri="{FF2B5EF4-FFF2-40B4-BE49-F238E27FC236}">
                <a16:creationId xmlns:a16="http://schemas.microsoft.com/office/drawing/2014/main" id="{D2419CD1-8A02-4B69-B827-85E85D6009FF}"/>
              </a:ext>
            </a:extLst>
          </p:cNvPr>
          <p:cNvSpPr txBox="1">
            <a:spLocks/>
          </p:cNvSpPr>
          <p:nvPr/>
        </p:nvSpPr>
        <p:spPr>
          <a:xfrm>
            <a:off x="8536177" y="6574367"/>
            <a:ext cx="36576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29DE38-1219-CB49-B60A-59C621BF4903}" type="slidenum">
              <a:rPr lang="es-CL" sz="1200">
                <a:solidFill>
                  <a:schemeClr val="bg1"/>
                </a:solidFill>
                <a:latin typeface="Avenir Next" panose="020B0503020202020204" pitchFamily="34" charset="0"/>
              </a:rPr>
              <a:t>6</a:t>
            </a:fld>
            <a:endParaRPr lang="es-CL" sz="120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302DFB6F-0D7C-234E-8B9B-1B2BFC1B94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175" y="2208045"/>
            <a:ext cx="3610470" cy="3002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C78B77-3B2D-D1EA-78F5-FD1FD2FDD8DE}"/>
              </a:ext>
            </a:extLst>
          </p:cNvPr>
          <p:cNvSpPr txBox="1"/>
          <p:nvPr/>
        </p:nvSpPr>
        <p:spPr>
          <a:xfrm>
            <a:off x="1580425" y="1736719"/>
            <a:ext cx="22700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SV" sz="1400" b="1" dirty="0">
                <a:solidFill>
                  <a:srgbClr val="091F5A"/>
                </a:solidFill>
                <a:latin typeface="Avenir Next" panose="020B0503020202020204" pitchFamily="34" charset="0"/>
              </a:rPr>
              <a:t>Diciembre 2006</a:t>
            </a:r>
          </a:p>
          <a:p>
            <a:pPr algn="ctr"/>
            <a:r>
              <a:rPr lang="es-SV" sz="1400" b="1" dirty="0">
                <a:solidFill>
                  <a:srgbClr val="091F5A"/>
                </a:solidFill>
                <a:latin typeface="Avenir Next" panose="020B0503020202020204" pitchFamily="34" charset="0"/>
              </a:rPr>
              <a:t>US$1,200 Millones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3B11FC0-A280-B608-FE68-4A5927B78C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3" t="12589" r="9684" b="25460"/>
          <a:stretch/>
        </p:blipFill>
        <p:spPr>
          <a:xfrm>
            <a:off x="5329745" y="2457863"/>
            <a:ext cx="4093028" cy="25946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6D1457-A7DF-07C0-D135-C47AFC16E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5535" y="2659767"/>
            <a:ext cx="1582004" cy="216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6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>
            <a:extLst>
              <a:ext uri="{FF2B5EF4-FFF2-40B4-BE49-F238E27FC236}">
                <a16:creationId xmlns:a16="http://schemas.microsoft.com/office/drawing/2014/main" id="{7A9EC931-B41B-E24A-8522-7B3E6EF0767C}"/>
              </a:ext>
            </a:extLst>
          </p:cNvPr>
          <p:cNvSpPr txBox="1"/>
          <p:nvPr/>
        </p:nvSpPr>
        <p:spPr>
          <a:xfrm>
            <a:off x="53273" y="687392"/>
            <a:ext cx="889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dirty="0">
                <a:solidFill>
                  <a:srgbClr val="004BCE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Evolución del pasivo financiero hacia mercados de capital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2B711C8-5DE4-9349-9607-52E9CCCDF774}"/>
              </a:ext>
            </a:extLst>
          </p:cNvPr>
          <p:cNvCxnSpPr>
            <a:cxnSpLocks/>
          </p:cNvCxnSpPr>
          <p:nvPr/>
        </p:nvCxnSpPr>
        <p:spPr>
          <a:xfrm flipV="1">
            <a:off x="91373" y="1145257"/>
            <a:ext cx="8728509" cy="3800"/>
          </a:xfrm>
          <a:prstGeom prst="line">
            <a:avLst/>
          </a:prstGeom>
          <a:ln>
            <a:solidFill>
              <a:srgbClr val="2ECE75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Marcador de número de diapositiva 6">
            <a:extLst>
              <a:ext uri="{FF2B5EF4-FFF2-40B4-BE49-F238E27FC236}">
                <a16:creationId xmlns:a16="http://schemas.microsoft.com/office/drawing/2014/main" id="{26C8A10D-46C3-4E75-B045-984883AA0097}"/>
              </a:ext>
            </a:extLst>
          </p:cNvPr>
          <p:cNvSpPr txBox="1">
            <a:spLocks/>
          </p:cNvSpPr>
          <p:nvPr/>
        </p:nvSpPr>
        <p:spPr>
          <a:xfrm>
            <a:off x="8536177" y="6574367"/>
            <a:ext cx="36576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29DE38-1219-CB49-B60A-59C621BF4903}" type="slidenum">
              <a:rPr lang="es-CL" sz="1200">
                <a:solidFill>
                  <a:schemeClr val="bg1"/>
                </a:solidFill>
                <a:latin typeface="Avenir Next" panose="020B0503020202020204" pitchFamily="34" charset="0"/>
              </a:rPr>
              <a:t>7</a:t>
            </a:fld>
            <a:endParaRPr lang="es-CL" sz="120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A1A8FE-0A6E-47A9-8A57-626BD6BC0AEE}"/>
              </a:ext>
            </a:extLst>
          </p:cNvPr>
          <p:cNvSpPr txBox="1"/>
          <p:nvPr/>
        </p:nvSpPr>
        <p:spPr>
          <a:xfrm>
            <a:off x="1455292" y="1453310"/>
            <a:ext cx="249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1996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5CFBF3-AA83-40D2-9991-42F068443696}"/>
              </a:ext>
            </a:extLst>
          </p:cNvPr>
          <p:cNvSpPr txBox="1"/>
          <p:nvPr/>
        </p:nvSpPr>
        <p:spPr>
          <a:xfrm>
            <a:off x="5375376" y="1420635"/>
            <a:ext cx="249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2006</a:t>
            </a:r>
          </a:p>
        </p:txBody>
      </p:sp>
      <p:sp>
        <p:nvSpPr>
          <p:cNvPr id="15" name="Rectangle 47">
            <a:extLst>
              <a:ext uri="{FF2B5EF4-FFF2-40B4-BE49-F238E27FC236}">
                <a16:creationId xmlns:a16="http://schemas.microsoft.com/office/drawing/2014/main" id="{A8E14BD9-8DC3-4BB9-AC69-230F2A720762}"/>
              </a:ext>
            </a:extLst>
          </p:cNvPr>
          <p:cNvSpPr/>
          <p:nvPr/>
        </p:nvSpPr>
        <p:spPr>
          <a:xfrm>
            <a:off x="53273" y="6409168"/>
            <a:ext cx="2222993" cy="429072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050" dirty="0">
                <a:solidFill>
                  <a:schemeClr val="tx1"/>
                </a:solidFill>
                <a:latin typeface="Avenir Next" panose="020B0503020202020204" pitchFamily="34" charset="0"/>
              </a:rPr>
              <a:t>* Peso Centroamericano</a:t>
            </a:r>
            <a:r>
              <a:rPr lang="es-ES" sz="1200" dirty="0">
                <a:solidFill>
                  <a:srgbClr val="091F5A"/>
                </a:solidFill>
                <a:latin typeface="Avenir Next" panose="020B0503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60904C-747A-4F52-9E48-0812005FB357}"/>
              </a:ext>
            </a:extLst>
          </p:cNvPr>
          <p:cNvSpPr/>
          <p:nvPr/>
        </p:nvSpPr>
        <p:spPr>
          <a:xfrm>
            <a:off x="413370" y="5128988"/>
            <a:ext cx="1136526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1500"/>
              </a:lnSpc>
              <a:buSzPct val="120000"/>
              <a:buBlip>
                <a:blip r:embed="rId2"/>
              </a:buBlip>
            </a:pPr>
            <a:r>
              <a:rPr lang="es-ES" sz="1400" dirty="0">
                <a:latin typeface="Avenir Next" panose="020B0503020202020204" pitchFamily="34" charset="0"/>
              </a:rPr>
              <a:t>La estructura de financiamiento del BCIE ha ido evolucionando debido a una participación activa en los mercados de capitales, esto ha generado un impacto positivo en la calificación de riesgo del Banco y como consecuencia una disminución en el costo de fondeo.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C986AD-EDD5-35D9-AFA5-999A25196EB3}"/>
              </a:ext>
            </a:extLst>
          </p:cNvPr>
          <p:cNvSpPr txBox="1"/>
          <p:nvPr/>
        </p:nvSpPr>
        <p:spPr>
          <a:xfrm>
            <a:off x="9624647" y="1453310"/>
            <a:ext cx="74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CB617E-C120-9153-CD0B-F0FE6A9B8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6210"/>
            <a:ext cx="12192000" cy="25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57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357FAE9-DC02-400E-A576-C3F27F57FDB5}"/>
              </a:ext>
            </a:extLst>
          </p:cNvPr>
          <p:cNvSpPr/>
          <p:nvPr/>
        </p:nvSpPr>
        <p:spPr>
          <a:xfrm>
            <a:off x="66570" y="661208"/>
            <a:ext cx="96122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s-SV" sz="2400" b="1" dirty="0">
                <a:solidFill>
                  <a:srgbClr val="004BCF"/>
                </a:solidFill>
                <a:latin typeface="Avenir Next "/>
                <a:cs typeface="Calibri" panose="020F0502020204030204" pitchFamily="34" charset="0"/>
              </a:rPr>
              <a:t>Participación del BCIE en el mercado regional  (US$634Mn)</a:t>
            </a:r>
          </a:p>
        </p:txBody>
      </p:sp>
      <p:sp>
        <p:nvSpPr>
          <p:cNvPr id="12" name="Marcador de número de diapositiva 6">
            <a:extLst>
              <a:ext uri="{FF2B5EF4-FFF2-40B4-BE49-F238E27FC236}">
                <a16:creationId xmlns:a16="http://schemas.microsoft.com/office/drawing/2014/main" id="{76199546-C6DF-42E2-8B25-A8DFE3EDFA9A}"/>
              </a:ext>
            </a:extLst>
          </p:cNvPr>
          <p:cNvSpPr txBox="1">
            <a:spLocks/>
          </p:cNvSpPr>
          <p:nvPr/>
        </p:nvSpPr>
        <p:spPr>
          <a:xfrm>
            <a:off x="8536177" y="6371168"/>
            <a:ext cx="36576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29DE38-1219-CB49-B60A-59C621BF4903}" type="slidenum">
              <a:rPr lang="es-CL" sz="1200">
                <a:solidFill>
                  <a:schemeClr val="bg1"/>
                </a:solidFill>
                <a:latin typeface="Avenir Next" panose="020B0503020202020204" pitchFamily="34" charset="0"/>
              </a:rPr>
              <a:t>8</a:t>
            </a:fld>
            <a:endParaRPr lang="es-CL" sz="120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71" name="Conector recto 3">
            <a:extLst>
              <a:ext uri="{FF2B5EF4-FFF2-40B4-BE49-F238E27FC236}">
                <a16:creationId xmlns:a16="http://schemas.microsoft.com/office/drawing/2014/main" id="{564BAAA3-7F8E-417E-9DC6-F3E206AD3D45}"/>
              </a:ext>
            </a:extLst>
          </p:cNvPr>
          <p:cNvCxnSpPr>
            <a:cxnSpLocks/>
          </p:cNvCxnSpPr>
          <p:nvPr/>
        </p:nvCxnSpPr>
        <p:spPr>
          <a:xfrm flipV="1">
            <a:off x="147838" y="1076632"/>
            <a:ext cx="8815007" cy="1"/>
          </a:xfrm>
          <a:prstGeom prst="line">
            <a:avLst/>
          </a:prstGeom>
          <a:ln>
            <a:solidFill>
              <a:srgbClr val="2ECE75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7" name="Marcador de número de diapositiva 6">
            <a:extLst>
              <a:ext uri="{FF2B5EF4-FFF2-40B4-BE49-F238E27FC236}">
                <a16:creationId xmlns:a16="http://schemas.microsoft.com/office/drawing/2014/main" id="{C0E84C0E-B64F-45B9-8632-7FB964862FC4}"/>
              </a:ext>
            </a:extLst>
          </p:cNvPr>
          <p:cNvSpPr txBox="1">
            <a:spLocks/>
          </p:cNvSpPr>
          <p:nvPr/>
        </p:nvSpPr>
        <p:spPr>
          <a:xfrm>
            <a:off x="8536177" y="6574367"/>
            <a:ext cx="36576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29DE38-1219-CB49-B60A-59C621BF4903}" type="slidenum">
              <a:rPr lang="es-CL" sz="1200">
                <a:solidFill>
                  <a:schemeClr val="bg1"/>
                </a:solidFill>
                <a:latin typeface="Avenir Next" panose="020B0503020202020204" pitchFamily="34" charset="0"/>
              </a:rPr>
              <a:t>8</a:t>
            </a:fld>
            <a:endParaRPr lang="es-CL" sz="120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F43FB5F-31DD-4A84-9F3F-4FA86A69C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85"/>
          <a:stretch/>
        </p:blipFill>
        <p:spPr>
          <a:xfrm>
            <a:off x="2911317" y="1234200"/>
            <a:ext cx="7001131" cy="534016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BB449720-1EAD-447C-AD5C-AAFAF587B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3" r="1697" b="75626"/>
          <a:stretch/>
        </p:blipFill>
        <p:spPr>
          <a:xfrm>
            <a:off x="7224937" y="1409245"/>
            <a:ext cx="2245414" cy="156428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9B04B1F-52A9-4590-A5C4-07B934DFE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630" y="4915715"/>
            <a:ext cx="512202" cy="297715"/>
          </a:xfrm>
          <a:prstGeom prst="rect">
            <a:avLst/>
          </a:prstGeom>
        </p:spPr>
      </p:pic>
      <p:graphicFrame>
        <p:nvGraphicFramePr>
          <p:cNvPr id="73" name="Table 3">
            <a:extLst>
              <a:ext uri="{FF2B5EF4-FFF2-40B4-BE49-F238E27FC236}">
                <a16:creationId xmlns:a16="http://schemas.microsoft.com/office/drawing/2014/main" id="{1E41402E-517A-4F43-861C-4EABB1716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340939"/>
              </p:ext>
            </p:extLst>
          </p:nvPr>
        </p:nvGraphicFramePr>
        <p:xfrm>
          <a:off x="48059" y="5431276"/>
          <a:ext cx="6654819" cy="889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053">
                  <a:extLst>
                    <a:ext uri="{9D8B030D-6E8A-4147-A177-3AD203B41FA5}">
                      <a16:colId xmlns:a16="http://schemas.microsoft.com/office/drawing/2014/main" val="3470467188"/>
                    </a:ext>
                  </a:extLst>
                </a:gridCol>
                <a:gridCol w="1129442">
                  <a:extLst>
                    <a:ext uri="{9D8B030D-6E8A-4147-A177-3AD203B41FA5}">
                      <a16:colId xmlns:a16="http://schemas.microsoft.com/office/drawing/2014/main" val="635671834"/>
                    </a:ext>
                  </a:extLst>
                </a:gridCol>
                <a:gridCol w="1153997">
                  <a:extLst>
                    <a:ext uri="{9D8B030D-6E8A-4147-A177-3AD203B41FA5}">
                      <a16:colId xmlns:a16="http://schemas.microsoft.com/office/drawing/2014/main" val="542823855"/>
                    </a:ext>
                  </a:extLst>
                </a:gridCol>
                <a:gridCol w="1129442">
                  <a:extLst>
                    <a:ext uri="{9D8B030D-6E8A-4147-A177-3AD203B41FA5}">
                      <a16:colId xmlns:a16="http://schemas.microsoft.com/office/drawing/2014/main" val="1949785533"/>
                    </a:ext>
                  </a:extLst>
                </a:gridCol>
                <a:gridCol w="1088521">
                  <a:extLst>
                    <a:ext uri="{9D8B030D-6E8A-4147-A177-3AD203B41FA5}">
                      <a16:colId xmlns:a16="http://schemas.microsoft.com/office/drawing/2014/main" val="2607606659"/>
                    </a:ext>
                  </a:extLst>
                </a:gridCol>
                <a:gridCol w="1170364">
                  <a:extLst>
                    <a:ext uri="{9D8B030D-6E8A-4147-A177-3AD203B41FA5}">
                      <a16:colId xmlns:a16="http://schemas.microsoft.com/office/drawing/2014/main" val="366684552"/>
                    </a:ext>
                  </a:extLst>
                </a:gridCol>
              </a:tblGrid>
              <a:tr h="88930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5-ene-2009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CRC15,6Mn /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US$26.86 Mn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28-ene-2009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CRC10,400 Mn /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US$18.6 Mn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5-nov-2010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CRC11,000 Mn /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US$21.27 Mn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8-dic-2015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CRC14,526 Mn /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US$27.15Mn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24-oct-2018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CRC65 Mil Mn/ US$109.35Mn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11-nov-2021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CRC23,810 Mn /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US$37,01 Mn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608017"/>
                  </a:ext>
                </a:extLst>
              </a:tr>
            </a:tbl>
          </a:graphicData>
        </a:graphic>
      </p:graphicFrame>
      <p:pic>
        <p:nvPicPr>
          <p:cNvPr id="74" name="Picture 73">
            <a:extLst>
              <a:ext uri="{FF2B5EF4-FFF2-40B4-BE49-F238E27FC236}">
                <a16:creationId xmlns:a16="http://schemas.microsoft.com/office/drawing/2014/main" id="{B11658FD-46FB-49C7-B58C-A3EE54AA7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412" y="2603398"/>
            <a:ext cx="610966" cy="370129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47A7FFD-759D-4EB3-9FC4-F0925D97C17A}"/>
              </a:ext>
            </a:extLst>
          </p:cNvPr>
          <p:cNvSpPr/>
          <p:nvPr/>
        </p:nvSpPr>
        <p:spPr>
          <a:xfrm>
            <a:off x="5020088" y="1679365"/>
            <a:ext cx="124227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9-sept-2008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HNL 100 Mn / 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US$5.3 Mn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667E0D0-FC03-48BF-97AF-ADEA0D263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2251" y="3326588"/>
            <a:ext cx="619171" cy="377021"/>
          </a:xfrm>
          <a:prstGeom prst="rect">
            <a:avLst/>
          </a:prstGeom>
        </p:spPr>
      </p:pic>
      <p:graphicFrame>
        <p:nvGraphicFramePr>
          <p:cNvPr id="77" name="Table 6">
            <a:extLst>
              <a:ext uri="{FF2B5EF4-FFF2-40B4-BE49-F238E27FC236}">
                <a16:creationId xmlns:a16="http://schemas.microsoft.com/office/drawing/2014/main" id="{711E7642-BC75-476D-AE5A-AD680C5D4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705832"/>
              </p:ext>
            </p:extLst>
          </p:nvPr>
        </p:nvGraphicFramePr>
        <p:xfrm>
          <a:off x="137868" y="3454812"/>
          <a:ext cx="3854384" cy="461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596">
                  <a:extLst>
                    <a:ext uri="{9D8B030D-6E8A-4147-A177-3AD203B41FA5}">
                      <a16:colId xmlns:a16="http://schemas.microsoft.com/office/drawing/2014/main" val="2484900722"/>
                    </a:ext>
                  </a:extLst>
                </a:gridCol>
                <a:gridCol w="963596">
                  <a:extLst>
                    <a:ext uri="{9D8B030D-6E8A-4147-A177-3AD203B41FA5}">
                      <a16:colId xmlns:a16="http://schemas.microsoft.com/office/drawing/2014/main" val="1477727356"/>
                    </a:ext>
                  </a:extLst>
                </a:gridCol>
                <a:gridCol w="963596">
                  <a:extLst>
                    <a:ext uri="{9D8B030D-6E8A-4147-A177-3AD203B41FA5}">
                      <a16:colId xmlns:a16="http://schemas.microsoft.com/office/drawing/2014/main" val="3317136460"/>
                    </a:ext>
                  </a:extLst>
                </a:gridCol>
                <a:gridCol w="963596">
                  <a:extLst>
                    <a:ext uri="{9D8B030D-6E8A-4147-A177-3AD203B41FA5}">
                      <a16:colId xmlns:a16="http://schemas.microsoft.com/office/drawing/2014/main" val="2202826805"/>
                    </a:ext>
                  </a:extLst>
                </a:gridCol>
              </a:tblGrid>
              <a:tr h="461665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28-abr-2006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US$25 Mn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29-ene-2011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US$22 Mn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29-nov-2012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US$50 Mn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2-abr-2013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US$20 Mn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95085"/>
                  </a:ext>
                </a:extLst>
              </a:tr>
            </a:tbl>
          </a:graphicData>
        </a:graphic>
      </p:graphicFrame>
      <p:pic>
        <p:nvPicPr>
          <p:cNvPr id="78" name="Picture 77">
            <a:extLst>
              <a:ext uri="{FF2B5EF4-FFF2-40B4-BE49-F238E27FC236}">
                <a16:creationId xmlns:a16="http://schemas.microsoft.com/office/drawing/2014/main" id="{BE1324A2-E4E7-4BDE-8804-8922BDFE4D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8059" y="2448399"/>
            <a:ext cx="619171" cy="377021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B56A02C6-2C91-45C6-A152-D9FDE5841E67}"/>
              </a:ext>
            </a:extLst>
          </p:cNvPr>
          <p:cNvSpPr/>
          <p:nvPr/>
        </p:nvSpPr>
        <p:spPr>
          <a:xfrm>
            <a:off x="1779815" y="1880539"/>
            <a:ext cx="13370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17-jun-2013 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GTQ200 Mn /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US$25 Mn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E398D0C0-6725-4CC7-972B-EA0C4F9C56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1389" y="3636207"/>
            <a:ext cx="627642" cy="377021"/>
          </a:xfrm>
          <a:prstGeom prst="rect">
            <a:avLst/>
          </a:prstGeom>
        </p:spPr>
      </p:pic>
      <p:graphicFrame>
        <p:nvGraphicFramePr>
          <p:cNvPr id="81" name="Table 10">
            <a:extLst>
              <a:ext uri="{FF2B5EF4-FFF2-40B4-BE49-F238E27FC236}">
                <a16:creationId xmlns:a16="http://schemas.microsoft.com/office/drawing/2014/main" id="{E3076F86-F738-4FA5-B970-EACFB5055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70423"/>
              </p:ext>
            </p:extLst>
          </p:nvPr>
        </p:nvGraphicFramePr>
        <p:xfrm>
          <a:off x="6804475" y="3476493"/>
          <a:ext cx="2068685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100">
                  <a:extLst>
                    <a:ext uri="{9D8B030D-6E8A-4147-A177-3AD203B41FA5}">
                      <a16:colId xmlns:a16="http://schemas.microsoft.com/office/drawing/2014/main" val="3527322567"/>
                    </a:ext>
                  </a:extLst>
                </a:gridCol>
                <a:gridCol w="927585">
                  <a:extLst>
                    <a:ext uri="{9D8B030D-6E8A-4147-A177-3AD203B41FA5}">
                      <a16:colId xmlns:a16="http://schemas.microsoft.com/office/drawing/2014/main" val="1947151303"/>
                    </a:ext>
                  </a:extLst>
                </a:gridCol>
              </a:tblGrid>
              <a:tr h="423183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9-dic-2010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US$21 Mn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23-dic-2010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US$22 Mn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191349"/>
                  </a:ext>
                </a:extLst>
              </a:tr>
            </a:tbl>
          </a:graphicData>
        </a:graphic>
      </p:graphicFrame>
      <p:pic>
        <p:nvPicPr>
          <p:cNvPr id="82" name="Picture 81">
            <a:extLst>
              <a:ext uri="{FF2B5EF4-FFF2-40B4-BE49-F238E27FC236}">
                <a16:creationId xmlns:a16="http://schemas.microsoft.com/office/drawing/2014/main" id="{ECD067F8-D60A-45C6-B2ED-4FA5E78F60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1042" y="5336581"/>
            <a:ext cx="654931" cy="370904"/>
          </a:xfrm>
          <a:prstGeom prst="rect">
            <a:avLst/>
          </a:prstGeom>
        </p:spPr>
      </p:pic>
      <p:graphicFrame>
        <p:nvGraphicFramePr>
          <p:cNvPr id="83" name="Table 12">
            <a:extLst>
              <a:ext uri="{FF2B5EF4-FFF2-40B4-BE49-F238E27FC236}">
                <a16:creationId xmlns:a16="http://schemas.microsoft.com/office/drawing/2014/main" id="{7638A4EF-8A53-4E01-8772-416F0A4306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060701"/>
              </p:ext>
            </p:extLst>
          </p:nvPr>
        </p:nvGraphicFramePr>
        <p:xfrm>
          <a:off x="9461795" y="5122024"/>
          <a:ext cx="2405204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602">
                  <a:extLst>
                    <a:ext uri="{9D8B030D-6E8A-4147-A177-3AD203B41FA5}">
                      <a16:colId xmlns:a16="http://schemas.microsoft.com/office/drawing/2014/main" val="977580097"/>
                    </a:ext>
                  </a:extLst>
                </a:gridCol>
                <a:gridCol w="1202602">
                  <a:extLst>
                    <a:ext uri="{9D8B030D-6E8A-4147-A177-3AD203B41FA5}">
                      <a16:colId xmlns:a16="http://schemas.microsoft.com/office/drawing/2014/main" val="38643877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29-ago-2011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US$11 Mn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23-ago-2012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US$50 Mn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7434661"/>
                  </a:ext>
                </a:extLst>
              </a:tr>
            </a:tbl>
          </a:graphicData>
        </a:graphic>
      </p:graphicFrame>
      <p:pic>
        <p:nvPicPr>
          <p:cNvPr id="84" name="Picture 83">
            <a:extLst>
              <a:ext uri="{FF2B5EF4-FFF2-40B4-BE49-F238E27FC236}">
                <a16:creationId xmlns:a16="http://schemas.microsoft.com/office/drawing/2014/main" id="{2767C232-7A99-4249-A336-96F540E3C9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0381" y="1880539"/>
            <a:ext cx="674908" cy="370904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6C23039A-5840-409D-908C-66E321182B70}"/>
              </a:ext>
            </a:extLst>
          </p:cNvPr>
          <p:cNvSpPr/>
          <p:nvPr/>
        </p:nvSpPr>
        <p:spPr>
          <a:xfrm>
            <a:off x="9106946" y="1533473"/>
            <a:ext cx="148657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10-dic-2009 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DOP740 Mn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US$20.4 Mn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A5337D1-1D52-4117-B38C-7392777D2241}"/>
              </a:ext>
            </a:extLst>
          </p:cNvPr>
          <p:cNvSpPr/>
          <p:nvPr/>
        </p:nvSpPr>
        <p:spPr>
          <a:xfrm>
            <a:off x="1874614" y="1880539"/>
            <a:ext cx="1242270" cy="646331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D9BCF44-863A-4EF3-8F8D-6B78297160AE}"/>
              </a:ext>
            </a:extLst>
          </p:cNvPr>
          <p:cNvSpPr/>
          <p:nvPr/>
        </p:nvSpPr>
        <p:spPr>
          <a:xfrm>
            <a:off x="146326" y="3434712"/>
            <a:ext cx="3757064" cy="481766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CB5196D-B57F-4CC5-B885-9BE3B65002D7}"/>
              </a:ext>
            </a:extLst>
          </p:cNvPr>
          <p:cNvSpPr/>
          <p:nvPr/>
        </p:nvSpPr>
        <p:spPr>
          <a:xfrm>
            <a:off x="64391" y="5431277"/>
            <a:ext cx="6638487" cy="88930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5B3F1B7-5BEA-4CB2-A56F-F485C8BFE122}"/>
              </a:ext>
            </a:extLst>
          </p:cNvPr>
          <p:cNvSpPr/>
          <p:nvPr/>
        </p:nvSpPr>
        <p:spPr>
          <a:xfrm>
            <a:off x="6819859" y="3450476"/>
            <a:ext cx="2068685" cy="48683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A362F2D-3A73-4F06-A901-2F45570FBD0F}"/>
              </a:ext>
            </a:extLst>
          </p:cNvPr>
          <p:cNvSpPr/>
          <p:nvPr/>
        </p:nvSpPr>
        <p:spPr>
          <a:xfrm>
            <a:off x="9457468" y="5104648"/>
            <a:ext cx="2405203" cy="42663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51478AE-AE7F-47E2-AC80-79EAD1F0C0C6}"/>
              </a:ext>
            </a:extLst>
          </p:cNvPr>
          <p:cNvSpPr/>
          <p:nvPr/>
        </p:nvSpPr>
        <p:spPr>
          <a:xfrm>
            <a:off x="9186891" y="1537419"/>
            <a:ext cx="1344241" cy="59621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1B93636-C7CB-4BD3-92AE-12578EC0C7EE}"/>
              </a:ext>
            </a:extLst>
          </p:cNvPr>
          <p:cNvSpPr/>
          <p:nvPr/>
        </p:nvSpPr>
        <p:spPr>
          <a:xfrm>
            <a:off x="4976348" y="1681578"/>
            <a:ext cx="1242270" cy="632381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21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08FC3B-5E58-6646-939B-59E07D2345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03201" y="688109"/>
            <a:ext cx="5888798" cy="5888798"/>
          </a:xfrm>
          <a:prstGeom prst="rect">
            <a:avLst/>
          </a:prstGeom>
        </p:spPr>
      </p:pic>
      <p:sp>
        <p:nvSpPr>
          <p:cNvPr id="6" name="Marcador de número de diapositiva 6">
            <a:extLst>
              <a:ext uri="{FF2B5EF4-FFF2-40B4-BE49-F238E27FC236}">
                <a16:creationId xmlns:a16="http://schemas.microsoft.com/office/drawing/2014/main" id="{F61CD756-EF77-4086-8222-DF40A1D0C269}"/>
              </a:ext>
            </a:extLst>
          </p:cNvPr>
          <p:cNvSpPr txBox="1">
            <a:spLocks/>
          </p:cNvSpPr>
          <p:nvPr/>
        </p:nvSpPr>
        <p:spPr>
          <a:xfrm>
            <a:off x="8536177" y="6574367"/>
            <a:ext cx="3657600" cy="486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A29DE38-1219-CB49-B60A-59C621BF4903}" type="slidenum">
              <a:rPr lang="es-CL" sz="1200">
                <a:solidFill>
                  <a:schemeClr val="bg1"/>
                </a:solidFill>
                <a:latin typeface="Avenir Next" panose="020B0503020202020204" pitchFamily="34" charset="0"/>
              </a:rPr>
              <a:t>9</a:t>
            </a:fld>
            <a:endParaRPr lang="es-CL" sz="120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D1EFE34-D5EE-4DA3-B642-6CE34EBE4E66}"/>
              </a:ext>
            </a:extLst>
          </p:cNvPr>
          <p:cNvSpPr txBox="1">
            <a:spLocks/>
          </p:cNvSpPr>
          <p:nvPr/>
        </p:nvSpPr>
        <p:spPr>
          <a:xfrm>
            <a:off x="566423" y="2962178"/>
            <a:ext cx="5160166" cy="250382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i="0" kern="1200" baseline="0">
                <a:solidFill>
                  <a:schemeClr val="bg1"/>
                </a:solidFill>
                <a:latin typeface="Soho Gothic Pro Light"/>
                <a:ea typeface="+mj-ea"/>
                <a:cs typeface="Soho Gothic Pro Light"/>
              </a:defRPr>
            </a:lvl1pPr>
          </a:lstStyle>
          <a:p>
            <a:endParaRPr lang="es-HN" sz="1600" dirty="0">
              <a:solidFill>
                <a:srgbClr val="004BCE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r>
              <a:rPr lang="es-HN" sz="1800" dirty="0">
                <a:solidFill>
                  <a:srgbClr val="004BCE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1. Trayectoria del BCIE en los mercados internacionales</a:t>
            </a:r>
          </a:p>
          <a:p>
            <a:endParaRPr lang="es-HN" sz="1800" b="1" dirty="0">
              <a:solidFill>
                <a:srgbClr val="004BCE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r>
              <a:rPr lang="es-HN" sz="1800" b="1" dirty="0">
                <a:solidFill>
                  <a:srgbClr val="004BCE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2. Innovación financiera ESG</a:t>
            </a:r>
          </a:p>
          <a:p>
            <a:endParaRPr lang="es-HN" sz="1800" dirty="0">
              <a:solidFill>
                <a:srgbClr val="004BCE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r>
              <a:rPr lang="es-HN" sz="1800" dirty="0">
                <a:solidFill>
                  <a:srgbClr val="004BCE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3. Consideraciones finales</a:t>
            </a:r>
          </a:p>
          <a:p>
            <a:endParaRPr lang="es-HN" sz="1800" dirty="0">
              <a:solidFill>
                <a:srgbClr val="004BCE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br>
              <a:rPr lang="es-ES" sz="1600" b="1" dirty="0">
                <a:solidFill>
                  <a:schemeClr val="tx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</a:br>
            <a:endParaRPr lang="en-US" sz="1600" b="1" dirty="0">
              <a:solidFill>
                <a:schemeClr val="tx1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chemeClr val="tx1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chemeClr val="tx1"/>
              </a:solidFill>
              <a:latin typeface="Avenir Next" panose="020B0503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93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E3178D2513CFF478CA089623B334237" ma:contentTypeVersion="19" ma:contentTypeDescription="Crear nuevo documento." ma:contentTypeScope="" ma:versionID="3eb38455a0fc1321b6a86b918a73d6f2">
  <xsd:schema xmlns:xsd="http://www.w3.org/2001/XMLSchema" xmlns:xs="http://www.w3.org/2001/XMLSchema" xmlns:p="http://schemas.microsoft.com/office/2006/metadata/properties" xmlns:ns2="475e5dc6-7917-4486-a8ee-bcfbdf33feed" xmlns:ns3="710fcdcf-d70f-4e60-a570-a9f45abbaef7" targetNamespace="http://schemas.microsoft.com/office/2006/metadata/properties" ma:root="true" ma:fieldsID="f48004816dc75bfc9107b070c3c76428" ns2:_="" ns3:_="">
    <xsd:import namespace="475e5dc6-7917-4486-a8ee-bcfbdf33feed"/>
    <xsd:import namespace="710fcdcf-d70f-4e60-a570-a9f45abbae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DateTaken" minOccurs="0"/>
                <xsd:element ref="ns2:MediaServiceSearchPropertie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e5dc6-7917-4486-a8ee-bcfbdf33fe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Etiquetas de imagen" ma:readOnly="false" ma:fieldId="{5cf76f15-5ced-4ddc-b409-7134ff3c332f}" ma:taxonomyMulti="true" ma:sspId="c6b41ed0-841c-4289-ba82-c1615b4ee8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0fcdcf-d70f-4e60-a570-a9f45abbaef7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3" nillable="true" ma:displayName="Taxonomy Catch All Column" ma:hidden="true" ma:list="{b194dbee-a7ca-4078-b443-a81fb3bbc017}" ma:internalName="TaxCatchAll" ma:showField="CatchAllData" ma:web="710fcdcf-d70f-4e60-a570-a9f45abbae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Tipo de contenido"/>
        <xsd:element ref="dc:title" minOccurs="0" maxOccurs="1" ma:index="3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10fcdcf-d70f-4e60-a570-a9f45abbaef7">
      <UserInfo>
        <DisplayName/>
        <AccountId xsi:nil="true"/>
        <AccountType/>
      </UserInfo>
    </SharedWithUsers>
    <TaxCatchAll xmlns="710fcdcf-d70f-4e60-a570-a9f45abbaef7" xsi:nil="true"/>
    <lcf76f155ced4ddcb4097134ff3c332f xmlns="475e5dc6-7917-4486-a8ee-bcfbdf33fee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C170CB-2EB8-4577-802E-D9022C7486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5e5dc6-7917-4486-a8ee-bcfbdf33feed"/>
    <ds:schemaRef ds:uri="710fcdcf-d70f-4e60-a570-a9f45abbae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59D76A-251B-4891-B1C3-6857D32C9ECC}">
  <ds:schemaRefs>
    <ds:schemaRef ds:uri="http://schemas.microsoft.com/office/2006/metadata/properties"/>
    <ds:schemaRef ds:uri="http://purl.org/dc/terms/"/>
    <ds:schemaRef ds:uri="e1c563c9-e422-4124-a477-323cd6022708"/>
    <ds:schemaRef ds:uri="http://purl.org/dc/elements/1.1/"/>
    <ds:schemaRef ds:uri="http://www.w3.org/XML/1998/namespace"/>
    <ds:schemaRef ds:uri="2e178dc5-46d3-49d3-a7ff-5cc26c4928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710fcdcf-d70f-4e60-a570-a9f45abbaef7"/>
    <ds:schemaRef ds:uri="475e5dc6-7917-4486-a8ee-bcfbdf33feed"/>
  </ds:schemaRefs>
</ds:datastoreItem>
</file>

<file path=customXml/itemProps3.xml><?xml version="1.0" encoding="utf-8"?>
<ds:datastoreItem xmlns:ds="http://schemas.openxmlformats.org/officeDocument/2006/customXml" ds:itemID="{AA3171A1-7828-4B3D-A734-149AF0D7C9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4777</TotalTime>
  <Words>890</Words>
  <Application>Microsoft Office PowerPoint</Application>
  <PresentationFormat>Panorámica</PresentationFormat>
  <Paragraphs>189</Paragraphs>
  <Slides>14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MDCFX</cp:lastModifiedBy>
  <cp:revision>51</cp:revision>
  <dcterms:created xsi:type="dcterms:W3CDTF">2020-08-14T18:34:03Z</dcterms:created>
  <dcterms:modified xsi:type="dcterms:W3CDTF">2023-08-24T15:32:58Z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0x0101004E3178D2513CFF478CA089623B334237</vt:lpwstr>
  </property>
  <property fmtid="{D5CDD505-2E9C-101B-9397-08002B2CF9AE}" pid="3" name="MediaServiceImageTags">
    <vt:lpwstr/>
  </property>
  <property fmtid="{D5CDD505-2E9C-101B-9397-08002B2CF9AE}" pid="4" name="MSIP_Label_2aec1570-21d4-4e4b-b10f-d0670eae5a42_Enabled">
    <vt:lpwstr>true</vt:lpwstr>
  </property>
  <property fmtid="{D5CDD505-2E9C-101B-9397-08002B2CF9AE}" pid="5" name="MSIP_Label_2aec1570-21d4-4e4b-b10f-d0670eae5a42_SetDate">
    <vt:lpwstr>2023-08-24T15:08:18Z</vt:lpwstr>
  </property>
  <property fmtid="{D5CDD505-2E9C-101B-9397-08002B2CF9AE}" pid="6" name="MSIP_Label_2aec1570-21d4-4e4b-b10f-d0670eae5a42_Method">
    <vt:lpwstr>Privileged</vt:lpwstr>
  </property>
  <property fmtid="{D5CDD505-2E9C-101B-9397-08002B2CF9AE}" pid="7" name="MSIP_Label_2aec1570-21d4-4e4b-b10f-d0670eae5a42_Name">
    <vt:lpwstr>Confidencial Externo</vt:lpwstr>
  </property>
  <property fmtid="{D5CDD505-2E9C-101B-9397-08002B2CF9AE}" pid="8" name="MSIP_Label_2aec1570-21d4-4e4b-b10f-d0670eae5a42_SiteId">
    <vt:lpwstr>7c454549-6212-4ac1-be14-96aadbceb0ba</vt:lpwstr>
  </property>
  <property fmtid="{D5CDD505-2E9C-101B-9397-08002B2CF9AE}" pid="9" name="MSIP_Label_2aec1570-21d4-4e4b-b10f-d0670eae5a42_ActionId">
    <vt:lpwstr>808b55c8-a739-4d20-9caf-aa0cd4635ec5</vt:lpwstr>
  </property>
  <property fmtid="{D5CDD505-2E9C-101B-9397-08002B2CF9AE}" pid="10" name="MSIP_Label_2aec1570-21d4-4e4b-b10f-d0670eae5a42_ContentBits">
    <vt:lpwstr>2</vt:lpwstr>
  </property>
</Properties>
</file>