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79" r:id="rId6"/>
    <p:sldId id="293" r:id="rId7"/>
    <p:sldId id="294" r:id="rId8"/>
    <p:sldId id="301" r:id="rId9"/>
    <p:sldId id="263" r:id="rId10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FE0"/>
    <a:srgbClr val="77C840"/>
    <a:srgbClr val="CCECFF"/>
    <a:srgbClr val="99CCFF"/>
    <a:srgbClr val="00FFCC"/>
    <a:srgbClr val="33CCFF"/>
    <a:srgbClr val="3399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49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0766B-5F95-45AE-AAB8-F76AEB1C7EA6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5B4EC-D827-4EB4-A2C4-85D80347B138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1236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B8B7-4CDC-4CF2-8F2A-E227D7427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DC63B-22EF-41F5-BCE7-0F3CEEB3B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2C70A-6B1F-447B-97CD-BD7B8203C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204CC-E114-46AC-A1D1-F73FDD578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D69CA-A9DC-4EEB-A7A5-D50282658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6051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25798-C1A3-4A07-95F2-93439DCA7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092BC-27BE-4EA4-A6F2-CA10F4D5E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1F7C0-1FB4-420A-A04D-FE8988A10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7C58-0D8D-4A61-931D-D162694B8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1E070-F39C-419D-8274-6E3E762C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83669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F9FD54-07EF-44F3-83A8-4A899BAC5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CBAEA5-473C-4768-AFCA-5338D27E6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B562B-8BCC-4EBE-BEB6-456C5004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4657C-C9B1-4F13-91B0-A5FD42B95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EA2AD-8177-41AB-A493-5190B0DD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26066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  <a:solidFill>
            <a:srgbClr val="88CFE0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B6285B-B31D-4F20-A8C0-FEB557F8A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88CFE0"/>
          </a:solidFill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850F9-E323-405A-AF82-9451E6605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rgbClr val="88CFE0"/>
          </a:solidFill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5E750-7533-4D23-AE74-F5657592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E689A-658F-49C0-B31E-2BA48992D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EBC2C-855B-4506-ADFA-A27A79D0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3635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0DC67E-842A-4BF1-9F43-B2D347E8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024" y="365125"/>
            <a:ext cx="8946776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C47C1-9307-4594-8A39-05DE4CE68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0E491-C750-4940-82F2-2D2CA221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76A6-EAF5-456C-8B69-C0AE21C3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DF03B-4C4D-4007-B46B-CA649BA9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86754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D9058A-5277-4DFD-9CE0-F131D151A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1D9E1-5A61-43F5-9CF3-FCFD5FF7C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60DCC-C6E5-4BDD-8DFD-3542ECE9E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EDCA4-EF79-40F7-8045-9B6CE8EF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60E2A-9709-46E7-9B45-F6A4BEAB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5298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94457-2F7B-4C00-AAE8-830760E2E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80C2B-09E5-4D8F-BCA4-FBAB25B5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B69A6-B254-4884-9AA2-DAB9B37CC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4D80-A401-452B-B655-00552C16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03325-30E7-4428-9304-F49375B5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80DC67E-842A-4BF1-9F43-B2D347E8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024" y="365125"/>
            <a:ext cx="8946776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77745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DD441-2A16-4F11-87C7-1EF08CAA0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9CB8C-30AF-4695-8A62-145DC6750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750CB0-C321-4FD9-8893-CD08EB4F2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0956A0-A981-4158-82C9-78D03671D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F0AA44-6747-4933-B82A-3F51C27DE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A2B6E7-4F9B-40DA-9FAE-1E31C5C08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2A07D6-6DEE-4927-BEAE-D9F76621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80DC67E-842A-4BF1-9F43-B2D347E8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024" y="365125"/>
            <a:ext cx="8946776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763126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4D92C-E56B-47F2-8B8A-D242C73A4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93F8B-A16D-4DBD-8926-79A6D6E6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D69B3D-BA73-491D-AF3B-974B65ECF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80DC67E-842A-4BF1-9F43-B2D347E8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024" y="365125"/>
            <a:ext cx="8946776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435355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4A4FAA-EE0B-4D15-A7C6-301C5130A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6C6628-8C3A-42AB-A40A-A7DF84E46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4A12B-B007-41D0-999D-524A4FA35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60916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0DB5EB-5BF8-4012-B359-FD50E1D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0038"/>
            <a:ext cx="3932237" cy="145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1D225-B741-4E52-A9EE-EB60C9D91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F582E8-4E60-4EF9-9092-42EFA69BD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25588"/>
            <a:ext cx="3932237" cy="2843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BBCA2-1B74-4C60-A95C-39ACBA244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5B00A-1958-4F1D-AB96-7146DAC50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3DD7D-1126-4EF9-BC4D-A415861BD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2407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87BB7-E5FF-4872-857F-A919B48C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27EEB-B515-4AD1-B21E-BFFB2F1E3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62AFA-F342-4ADC-8055-462579F7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5434F-EEA2-478B-AD8A-C33A2F68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F1F11-243C-430F-9719-18E767A7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1288250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C9D3DA-E06F-43B0-9799-2FB8375C0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97541"/>
            <a:ext cx="6172200" cy="53635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HN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5DAA2-A7D0-4575-A1DB-547937F5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FD02F-3CF1-4F99-BD4F-477763F75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F6FBF-039D-4B13-B8B8-64AC0C2A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30DB5EB-5BF8-4012-B359-FD50E1D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0038"/>
            <a:ext cx="3932237" cy="145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CF582E8-4E60-4EF9-9092-42EFA69BD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25588"/>
            <a:ext cx="3932237" cy="2843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11273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30808-E585-44EE-A667-AA424A1BA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C9F84-E125-492C-89A2-B65AA6D3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04B97-C87A-4CAC-A380-45AAAED76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CD9FD-1A38-45F2-9418-EC6EE526D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80DC67E-842A-4BF1-9F43-B2D347E8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024" y="365125"/>
            <a:ext cx="8946776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55121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C00BD6-7A56-44E3-80E4-D11013DE2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666" cy="6916723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06B3B-327A-4DC5-8645-03D673E07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0B00C-A19B-4A0A-B688-AF72ADC0F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B78CE-A381-4261-B1E0-B2E7D285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11E0B-9588-421D-9AF6-80D9A80C0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6BA0D-3403-4095-A2A9-DB4C81CD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532116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  <p:pic>
        <p:nvPicPr>
          <p:cNvPr id="6" name="Content Placeholder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5947E27-B928-4BA0-9A8C-C5ED9A05E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7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48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9E41E-5A75-4299-BB21-E8D3320A5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7D409-3D76-4392-AE9D-3BA2F12F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27D0F-A229-4F2E-A48F-50993E42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09B1B-DAE1-4D43-98A1-00971930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3EDBB-66D0-44B8-9AD4-6A10D8ED3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27772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38E24-3E6E-44AD-A4F0-E2AB7C10D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ACEFE-981B-4F3E-B0E5-8BFE05B0D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49CFD-372D-4AF0-90AC-E250FBF68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B7C27-F579-4E02-B0B9-2F0708E66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F2C6A-E60B-4A64-8E28-8D8ED3AE9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924D9-E9B6-43AD-9CA8-3E87146BC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73843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513C2-7022-4877-95F4-74C912DA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2C9D6-435A-4275-A144-08CAC6940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908A0E-D18F-40E1-BCE1-CD56ABB71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229BB-313E-4D43-9705-D47D638F7C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04D889-B74C-4100-AF62-4F63FF534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7A2FA9-D5FE-4F46-8FB8-DE1AF343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A01B1B-CFBC-41BB-AFC9-4C5C27CCC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78887B-649E-475A-85CA-F6A4E6F1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29611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239B-8277-4EA0-BDB1-D7A05B2C7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0A8CD-82E9-4D34-88CC-862EDF892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CE3C7C-324F-443E-9026-4E1F9885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1BB25-71C5-41AB-85BF-44BAA793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5247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6FB54-32E2-4535-B25F-B3B8467F0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97E6F-C5A9-40F6-998F-F8B33509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743A9-E161-41D6-9595-632F5808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4966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46599-AB5F-4E8F-B390-A6DD8407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91694-EE60-4DCA-94C7-8168D0246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22553F-779B-4498-96C1-72E78B2B6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410A0-DEE3-4924-B6BD-E3E1F3177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C190A-9E86-423C-95FB-D551D4BA5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D96C3-8781-4403-A8C2-54157788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94666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C53C1-1FA3-480A-AA34-1FDD9DF8F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219349-15DC-457A-99F7-C82D41428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H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704FD-1037-404D-9844-F23262C84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C0ECA-A15E-4E11-95B4-8AF514CA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41BE9-DC47-4185-A1AF-131D93BB1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BE8CB-8569-4EA7-BB2B-D40DD49C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21544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DC3D64-CBF1-4979-822D-92F4A6588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3A906-802A-49CA-B9A2-6A6E6A87B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11653-F955-490D-A6A5-B87FBEB742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447F0-8ACC-49D1-9D64-391D40E4EEB2}" type="datetimeFigureOut">
              <a:rPr lang="es-HN" smtClean="0"/>
              <a:t>22/8/2023</a:t>
            </a:fld>
            <a:endParaRPr lang="es-H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7E948-384A-4199-A583-C4B44993F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3B3EC-A87B-40E8-95A2-5FD259B1E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11868-B023-4468-9D46-ACC34485B357}" type="slidenum">
              <a:rPr lang="es-HN" smtClean="0"/>
              <a:t>‹Nº›</a:t>
            </a:fld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9001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18B0581-D72D-480C-9777-3AAFFB45380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5609DE-7D43-4EE2-A5AB-9A63CE974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DAC9B-931A-49A3-AC73-523BAC741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5A6D6-0921-421A-8579-01A09AF4FF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1F6A-8029-43F6-9AE0-64FD6D4070E6}" type="datetimeFigureOut">
              <a:rPr lang="es-HN" smtClean="0"/>
              <a:t>22/8/2023</a:t>
            </a:fld>
            <a:endParaRPr lang="es-H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3CD84-4997-4304-995F-1A182E428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E5CB4-0693-4355-980F-244569F36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5D5E-F0BC-46D9-9FBA-BC288C7D444E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4463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28552C-CD13-4E5D-BED7-EB0E7FE00BE1}"/>
              </a:ext>
            </a:extLst>
          </p:cNvPr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88CFE0"/>
          </a:solidFill>
          <a:ln>
            <a:solidFill>
              <a:srgbClr val="88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F9EDFD-12C7-41F6-831D-6C4469604BBA}"/>
              </a:ext>
            </a:extLst>
          </p:cNvPr>
          <p:cNvSpPr txBox="1"/>
          <p:nvPr/>
        </p:nvSpPr>
        <p:spPr>
          <a:xfrm>
            <a:off x="835324" y="1510612"/>
            <a:ext cx="10179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Pluto Regular" panose="020B0503020203060204" pitchFamily="34" charset="0"/>
              </a:rPr>
              <a:t>Comisión Nacional de Bancos 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Pluto Regular" panose="020B0503020203060204" pitchFamily="34" charset="0"/>
              </a:rPr>
              <a:t>y Seguros</a:t>
            </a:r>
            <a:endParaRPr lang="es-HN" sz="3600" dirty="0">
              <a:solidFill>
                <a:schemeClr val="bg1"/>
              </a:solidFill>
              <a:latin typeface="Pluto Regular" panose="020B050302020306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DB98B-66CE-48AA-9581-2948EFCA3BCD}"/>
              </a:ext>
            </a:extLst>
          </p:cNvPr>
          <p:cNvSpPr/>
          <p:nvPr/>
        </p:nvSpPr>
        <p:spPr>
          <a:xfrm>
            <a:off x="0" y="3062377"/>
            <a:ext cx="2355011" cy="94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4C5FE4-D427-4B8B-A8B9-80FBCFED073F}"/>
              </a:ext>
            </a:extLst>
          </p:cNvPr>
          <p:cNvSpPr/>
          <p:nvPr/>
        </p:nvSpPr>
        <p:spPr>
          <a:xfrm>
            <a:off x="9836989" y="3099758"/>
            <a:ext cx="2355011" cy="94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>
              <a:solidFill>
                <a:schemeClr val="bg1"/>
              </a:solidFill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9C2C48A-775D-4699-B9E3-1F752EA47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219" y="5853574"/>
            <a:ext cx="839189" cy="771513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5F0DDCE0-409F-4213-BB4D-46EED03E2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138" y="5717616"/>
            <a:ext cx="956644" cy="90747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27F1EE4-C7F4-4D74-82D0-3AC35DFBE036}"/>
              </a:ext>
            </a:extLst>
          </p:cNvPr>
          <p:cNvCxnSpPr>
            <a:cxnSpLocks/>
          </p:cNvCxnSpPr>
          <p:nvPr/>
        </p:nvCxnSpPr>
        <p:spPr>
          <a:xfrm>
            <a:off x="6078748" y="5915814"/>
            <a:ext cx="0" cy="6330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118F4A1-BA37-3DC8-5CFC-D6396688461B}"/>
              </a:ext>
            </a:extLst>
          </p:cNvPr>
          <p:cNvSpPr txBox="1"/>
          <p:nvPr/>
        </p:nvSpPr>
        <p:spPr>
          <a:xfrm>
            <a:off x="835324" y="3377567"/>
            <a:ext cx="10179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  <a:latin typeface="Pluto Regular" panose="020B0503020203060204"/>
              </a:rPr>
              <a:t>ROL DE LA COMISIÓN NACIONAL DE BANCOS Y SEGUROS EN EL MERCADO DE VALORES DE HONDURAS</a:t>
            </a:r>
            <a:endParaRPr lang="es-HN" sz="2800" dirty="0">
              <a:solidFill>
                <a:schemeClr val="bg1"/>
              </a:solidFill>
              <a:latin typeface="Pluto Regular" panose="020B0503020203060204"/>
            </a:endParaRPr>
          </a:p>
        </p:txBody>
      </p:sp>
    </p:spTree>
    <p:extLst>
      <p:ext uri="{BB962C8B-B14F-4D97-AF65-F5344CB8AC3E}">
        <p14:creationId xmlns:p14="http://schemas.microsoft.com/office/powerpoint/2010/main" val="253809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E6FEF56C-4ABC-484A-9C84-BEB2B01DB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84" y="-8626"/>
            <a:ext cx="3965261" cy="169674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4BB9BFC-BFCE-4362-9039-83EE2D583BF0}"/>
              </a:ext>
            </a:extLst>
          </p:cNvPr>
          <p:cNvSpPr/>
          <p:nvPr/>
        </p:nvSpPr>
        <p:spPr>
          <a:xfrm>
            <a:off x="11953223" y="0"/>
            <a:ext cx="238718" cy="6858000"/>
          </a:xfrm>
          <a:prstGeom prst="rect">
            <a:avLst/>
          </a:prstGeom>
          <a:solidFill>
            <a:srgbClr val="88CFE0"/>
          </a:solidFill>
          <a:ln>
            <a:solidFill>
              <a:srgbClr val="88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A7C4BF-1E13-43B5-8F49-369C9EC5C704}"/>
              </a:ext>
            </a:extLst>
          </p:cNvPr>
          <p:cNvSpPr/>
          <p:nvPr/>
        </p:nvSpPr>
        <p:spPr>
          <a:xfrm rot="16200000">
            <a:off x="5969009" y="630199"/>
            <a:ext cx="253922" cy="12191940"/>
          </a:xfrm>
          <a:prstGeom prst="rect">
            <a:avLst/>
          </a:prstGeom>
          <a:solidFill>
            <a:srgbClr val="88CFE0"/>
          </a:solidFill>
          <a:ln>
            <a:solidFill>
              <a:srgbClr val="88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872270AE-B1C9-40A4-8172-68CECBEB6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01" y="438042"/>
            <a:ext cx="749545" cy="689098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E06B7F1-0004-4F38-B6E3-00A13CCE67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59" y="331087"/>
            <a:ext cx="839189" cy="79605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01F573-5D73-493B-996D-8C67EF00D79E}"/>
              </a:ext>
            </a:extLst>
          </p:cNvPr>
          <p:cNvCxnSpPr>
            <a:cxnSpLocks/>
          </p:cNvCxnSpPr>
          <p:nvPr/>
        </p:nvCxnSpPr>
        <p:spPr>
          <a:xfrm>
            <a:off x="1079805" y="463920"/>
            <a:ext cx="0" cy="6330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0974343B-720E-02BB-C0FD-4FD469C3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646" y="328124"/>
            <a:ext cx="9308060" cy="1325563"/>
          </a:xfrm>
        </p:spPr>
        <p:txBody>
          <a:bodyPr>
            <a:normAutofit/>
          </a:bodyPr>
          <a:lstStyle/>
          <a:p>
            <a:pPr algn="ctr"/>
            <a:r>
              <a:rPr lang="es-ES" sz="4000" dirty="0">
                <a:latin typeface="Calisto MT" panose="02040603050505030304" pitchFamily="18" charset="0"/>
              </a:rPr>
              <a:t>Estándar Internacional</a:t>
            </a:r>
            <a:endParaRPr lang="es-HN" sz="4000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D9FAE1-2C07-1E29-37D2-703BC169915D}"/>
              </a:ext>
            </a:extLst>
          </p:cNvPr>
          <p:cNvSpPr txBox="1">
            <a:spLocks/>
          </p:cNvSpPr>
          <p:nvPr/>
        </p:nvSpPr>
        <p:spPr>
          <a:xfrm>
            <a:off x="624953" y="1853015"/>
            <a:ext cx="10659753" cy="4347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HN" sz="2000" dirty="0">
                <a:latin typeface="Calisto MT" panose="02040603050505030304" pitchFamily="18" charset="0"/>
                <a:cs typeface="Arial" panose="020B0604020202020204" pitchFamily="34" charset="0"/>
              </a:rPr>
              <a:t>La Organización Internacional de Comisiones de Valores (OICV/ IOSCO), establece </a:t>
            </a:r>
            <a:r>
              <a:rPr lang="es-ES" altLang="en-US" sz="2000" dirty="0">
                <a:latin typeface="Calisto MT" panose="02040603050505030304" pitchFamily="18" charset="0"/>
                <a:cs typeface="Arial" panose="020B0604020202020204" pitchFamily="34" charset="0"/>
              </a:rPr>
              <a:t>los estándares y principios internacionales para emitir las normas prudenciales a fin de alcanzar puntos óptimos, con independencia del país que las aplique. </a:t>
            </a:r>
          </a:p>
          <a:p>
            <a:pPr algn="just"/>
            <a:endParaRPr lang="es-ES" sz="2000" dirty="0"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algn="just"/>
            <a:r>
              <a:rPr lang="es-ES" sz="2100" dirty="0">
                <a:latin typeface="Calisto MT" panose="02040603050505030304" pitchFamily="18" charset="0"/>
                <a:cs typeface="Arial" panose="020B0604020202020204" pitchFamily="34" charset="0"/>
              </a:rPr>
              <a:t>Dicta </a:t>
            </a:r>
            <a:r>
              <a:rPr lang="es-HN" sz="2100" dirty="0">
                <a:latin typeface="Calisto MT" panose="02040603050505030304" pitchFamily="18" charset="0"/>
                <a:cs typeface="Arial" panose="020B0604020202020204" pitchFamily="34" charset="0"/>
              </a:rPr>
              <a:t>38 Principios de la Regulación en Valores, los cuales son basados en 3 Objetivos principales: </a:t>
            </a:r>
          </a:p>
          <a:p>
            <a:pPr algn="just"/>
            <a:endParaRPr lang="es-HN" sz="2100" dirty="0"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HN" sz="1800" dirty="0"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HN" sz="1800" dirty="0"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HN" sz="1800" dirty="0"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HN" sz="1800" dirty="0"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HN" sz="1800" dirty="0"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algn="just"/>
            <a:r>
              <a:rPr lang="es-HN" sz="2100" dirty="0">
                <a:latin typeface="Calisto MT" panose="02040603050505030304" pitchFamily="18" charset="0"/>
                <a:cs typeface="Arial" panose="020B0604020202020204" pitchFamily="34" charset="0"/>
              </a:rPr>
              <a:t>Estos principios deben de ser implementados en la regulación nacional para poder llegar a los objetivos anteriores.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HN" sz="18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2" name="Paralelogramo 7">
            <a:extLst>
              <a:ext uri="{FF2B5EF4-FFF2-40B4-BE49-F238E27FC236}">
                <a16:creationId xmlns:a16="http://schemas.microsoft.com/office/drawing/2014/main" id="{57D41740-9210-83BD-EB16-636BCA87C3E5}"/>
              </a:ext>
            </a:extLst>
          </p:cNvPr>
          <p:cNvSpPr/>
          <p:nvPr/>
        </p:nvSpPr>
        <p:spPr>
          <a:xfrm>
            <a:off x="832888" y="3564754"/>
            <a:ext cx="3101587" cy="1560754"/>
          </a:xfrm>
          <a:prstGeom prst="parallelogram">
            <a:avLst/>
          </a:prstGeom>
          <a:solidFill>
            <a:srgbClr val="88CF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>
                <a:latin typeface="Arial" panose="020B0604020202020204" pitchFamily="34" charset="0"/>
                <a:cs typeface="Arial" panose="020B0604020202020204" pitchFamily="34" charset="0"/>
              </a:rPr>
              <a:t>Protección al Inversionista</a:t>
            </a:r>
          </a:p>
          <a:p>
            <a:pPr algn="ctr"/>
            <a:endParaRPr lang="es-HN" dirty="0"/>
          </a:p>
        </p:txBody>
      </p:sp>
      <p:sp>
        <p:nvSpPr>
          <p:cNvPr id="13" name="Paralelogramo 11">
            <a:extLst>
              <a:ext uri="{FF2B5EF4-FFF2-40B4-BE49-F238E27FC236}">
                <a16:creationId xmlns:a16="http://schemas.microsoft.com/office/drawing/2014/main" id="{A81FB390-BA4F-44DB-E767-9F26B33F13C6}"/>
              </a:ext>
            </a:extLst>
          </p:cNvPr>
          <p:cNvSpPr/>
          <p:nvPr/>
        </p:nvSpPr>
        <p:spPr>
          <a:xfrm>
            <a:off x="7427130" y="3564754"/>
            <a:ext cx="3101587" cy="1560754"/>
          </a:xfrm>
          <a:prstGeom prst="parallelogram">
            <a:avLst/>
          </a:prstGeom>
          <a:solidFill>
            <a:srgbClr val="88CF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>
                <a:latin typeface="Arial" panose="020B0604020202020204" pitchFamily="34" charset="0"/>
                <a:cs typeface="Arial" panose="020B0604020202020204" pitchFamily="34" charset="0"/>
              </a:rPr>
              <a:t>Reducción del Riesgo Sistémico</a:t>
            </a:r>
          </a:p>
          <a:p>
            <a:pPr algn="ctr"/>
            <a:endParaRPr lang="es-HN" dirty="0"/>
          </a:p>
        </p:txBody>
      </p:sp>
      <p:sp>
        <p:nvSpPr>
          <p:cNvPr id="16" name="Paralelogramo 12">
            <a:extLst>
              <a:ext uri="{FF2B5EF4-FFF2-40B4-BE49-F238E27FC236}">
                <a16:creationId xmlns:a16="http://schemas.microsoft.com/office/drawing/2014/main" id="{2A93F117-D1C3-1E49-D430-1A15BEDC3844}"/>
              </a:ext>
            </a:extLst>
          </p:cNvPr>
          <p:cNvSpPr/>
          <p:nvPr/>
        </p:nvSpPr>
        <p:spPr>
          <a:xfrm>
            <a:off x="4130009" y="3564754"/>
            <a:ext cx="3101587" cy="1560754"/>
          </a:xfrm>
          <a:prstGeom prst="parallelogram">
            <a:avLst/>
          </a:prstGeom>
          <a:solidFill>
            <a:srgbClr val="88CF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>
                <a:latin typeface="Arial" panose="020B0604020202020204" pitchFamily="34" charset="0"/>
                <a:cs typeface="Arial" panose="020B0604020202020204" pitchFamily="34" charset="0"/>
              </a:rPr>
              <a:t>Asegurar que los mercados sean justos, eficientes y transparentes</a:t>
            </a:r>
            <a:endParaRPr lang="es-HN" b="1" dirty="0"/>
          </a:p>
        </p:txBody>
      </p:sp>
    </p:spTree>
    <p:extLst>
      <p:ext uri="{BB962C8B-B14F-4D97-AF65-F5344CB8AC3E}">
        <p14:creationId xmlns:p14="http://schemas.microsoft.com/office/powerpoint/2010/main" val="261868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E6FEF56C-4ABC-484A-9C84-BEB2B01DB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84" y="-8626"/>
            <a:ext cx="3965261" cy="169674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4BB9BFC-BFCE-4362-9039-83EE2D583BF0}"/>
              </a:ext>
            </a:extLst>
          </p:cNvPr>
          <p:cNvSpPr/>
          <p:nvPr/>
        </p:nvSpPr>
        <p:spPr>
          <a:xfrm>
            <a:off x="11953223" y="0"/>
            <a:ext cx="238718" cy="6858000"/>
          </a:xfrm>
          <a:prstGeom prst="rect">
            <a:avLst/>
          </a:prstGeom>
          <a:solidFill>
            <a:srgbClr val="88CFE0"/>
          </a:solidFill>
          <a:ln>
            <a:solidFill>
              <a:srgbClr val="88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A7C4BF-1E13-43B5-8F49-369C9EC5C704}"/>
              </a:ext>
            </a:extLst>
          </p:cNvPr>
          <p:cNvSpPr/>
          <p:nvPr/>
        </p:nvSpPr>
        <p:spPr>
          <a:xfrm rot="16200000">
            <a:off x="5969009" y="630199"/>
            <a:ext cx="253922" cy="12191940"/>
          </a:xfrm>
          <a:prstGeom prst="rect">
            <a:avLst/>
          </a:prstGeom>
          <a:solidFill>
            <a:srgbClr val="88CFE0"/>
          </a:solidFill>
          <a:ln>
            <a:solidFill>
              <a:srgbClr val="88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872270AE-B1C9-40A4-8172-68CECBEB6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01" y="438042"/>
            <a:ext cx="749545" cy="689098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E06B7F1-0004-4F38-B6E3-00A13CCE67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59" y="331087"/>
            <a:ext cx="839189" cy="79605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01F573-5D73-493B-996D-8C67EF00D79E}"/>
              </a:ext>
            </a:extLst>
          </p:cNvPr>
          <p:cNvCxnSpPr>
            <a:cxnSpLocks/>
          </p:cNvCxnSpPr>
          <p:nvPr/>
        </p:nvCxnSpPr>
        <p:spPr>
          <a:xfrm>
            <a:off x="1079805" y="463920"/>
            <a:ext cx="0" cy="6330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0974343B-720E-02BB-C0FD-4FD469C3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198" y="365125"/>
            <a:ext cx="9194601" cy="1058941"/>
          </a:xfrm>
        </p:spPr>
        <p:txBody>
          <a:bodyPr>
            <a:normAutofit/>
          </a:bodyPr>
          <a:lstStyle/>
          <a:p>
            <a:pPr algn="ctr"/>
            <a:r>
              <a:rPr lang="es-ES" sz="4000" dirty="0">
                <a:latin typeface="Calisto MT" panose="02040603050505030304" pitchFamily="18" charset="0"/>
              </a:rPr>
              <a:t>Marco Legal Aplicable de Emisores</a:t>
            </a:r>
            <a:endParaRPr lang="es-HN" sz="4000" dirty="0">
              <a:latin typeface="Calisto MT" panose="02040603050505030304" pitchFamily="18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25ACB42-D4E1-2987-2CAB-E6374879B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70" y="1836987"/>
            <a:ext cx="10208526" cy="4304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algn="just">
              <a:spcBef>
                <a:spcPct val="0"/>
              </a:spcBef>
              <a:buFont typeface="+mj-lt"/>
              <a:buAutoNum type="arabicPeriod"/>
            </a:pPr>
            <a:r>
              <a:rPr lang="es-ES_tradnl" altLang="es-HN" sz="1800" dirty="0">
                <a:cs typeface="Arial" panose="020B0604020202020204" pitchFamily="34" charset="0"/>
              </a:rPr>
              <a:t>Ley de Mercado de Valores (Decreto Legislativos No 8-2001 y 54-2019);</a:t>
            </a:r>
          </a:p>
          <a:p>
            <a:pPr marL="342900" indent="-342900" algn="just">
              <a:spcBef>
                <a:spcPct val="0"/>
              </a:spcBef>
              <a:buFont typeface="+mj-lt"/>
              <a:buAutoNum type="arabicPeriod"/>
            </a:pPr>
            <a:endParaRPr lang="es-ES_tradnl" altLang="es-HN" sz="1800" dirty="0">
              <a:cs typeface="Arial" panose="020B0604020202020204" pitchFamily="34" charset="0"/>
            </a:endParaRPr>
          </a:p>
          <a:p>
            <a:pPr marL="514350" indent="-514350" algn="just">
              <a:spcBef>
                <a:spcPct val="0"/>
              </a:spcBef>
              <a:buFont typeface="+mj-lt"/>
              <a:buAutoNum type="arabicPeriod"/>
            </a:pPr>
            <a:r>
              <a:rPr lang="es-ES_tradnl" altLang="es-HN" sz="1800" dirty="0">
                <a:cs typeface="Arial" panose="020B0604020202020204" pitchFamily="34" charset="0"/>
              </a:rPr>
              <a:t>Reglamento de Registro Público de Mercado de Valores RPMV  (Resolución GES No.428/31-05-2021);</a:t>
            </a:r>
          </a:p>
          <a:p>
            <a:pPr marL="342900" indent="-342900" algn="just">
              <a:spcBef>
                <a:spcPct val="0"/>
              </a:spcBef>
              <a:buFont typeface="+mj-lt"/>
              <a:buAutoNum type="arabicPeriod"/>
            </a:pPr>
            <a:endParaRPr lang="es-ES_tradnl" altLang="es-HN" sz="1800" dirty="0">
              <a:cs typeface="Arial" panose="020B0604020202020204" pitchFamily="34" charset="0"/>
            </a:endParaRPr>
          </a:p>
          <a:p>
            <a:pPr marL="449263" indent="-449263" algn="just">
              <a:spcBef>
                <a:spcPct val="0"/>
              </a:spcBef>
              <a:buFont typeface="+mj-lt"/>
              <a:buAutoNum type="arabicPeriod"/>
            </a:pPr>
            <a:r>
              <a:rPr lang="es-ES_tradnl" altLang="es-HN" sz="1800" dirty="0">
                <a:cs typeface="Arial" panose="020B0604020202020204" pitchFamily="34" charset="0"/>
              </a:rPr>
              <a:t>Reglamento Sobre Oferta Pública de Valores y </a:t>
            </a:r>
            <a:r>
              <a:rPr lang="es-HN" altLang="es-HN" sz="1800" dirty="0">
                <a:cs typeface="Arial" panose="020B0604020202020204" pitchFamily="34" charset="0"/>
              </a:rPr>
              <a:t>Anexo I: Guía para la Elaboración de Prospectos de Empresas Emisoras de Valores y Ofertas Públicas </a:t>
            </a:r>
            <a:r>
              <a:rPr lang="es-ES_tradnl" altLang="es-HN" sz="1800" dirty="0">
                <a:cs typeface="Arial" panose="020B0604020202020204" pitchFamily="34" charset="0"/>
              </a:rPr>
              <a:t>(</a:t>
            </a:r>
            <a:r>
              <a:rPr lang="es-HN" sz="1800" i="0" u="none" strike="noStrike" baseline="0" dirty="0"/>
              <a:t>Resolución No.1747/17-11-2009); y, </a:t>
            </a:r>
          </a:p>
          <a:p>
            <a:pPr marL="342900" indent="-342900" algn="just">
              <a:spcBef>
                <a:spcPct val="0"/>
              </a:spcBef>
              <a:buFont typeface="+mj-lt"/>
              <a:buAutoNum type="arabicPeriod"/>
            </a:pPr>
            <a:endParaRPr lang="es-HN" sz="1800" i="0" u="none" strike="noStrike" baseline="0" dirty="0"/>
          </a:p>
          <a:p>
            <a:pPr marL="546100" indent="-546100" algn="just">
              <a:spcBef>
                <a:spcPct val="0"/>
              </a:spcBef>
              <a:buFont typeface="+mj-lt"/>
              <a:buAutoNum type="arabicPeriod"/>
            </a:pPr>
            <a:r>
              <a:rPr lang="es-ES_tradnl" altLang="es-HN" sz="1800" dirty="0">
                <a:cs typeface="Arial" panose="020B0604020202020204" pitchFamily="34" charset="0"/>
              </a:rPr>
              <a:t>Reglamento Sobre el Suministro de Información Periódica, Hechos Esenciales y   Otras Obligaciones de Información de las Entidades Inscritas en el Registro Público de Mercado de Valores (</a:t>
            </a:r>
            <a:r>
              <a:rPr lang="es-HN" sz="1800" i="0" u="none" strike="noStrike" baseline="0" dirty="0"/>
              <a:t>Resolución No.395/19-03-2009).</a:t>
            </a:r>
          </a:p>
        </p:txBody>
      </p:sp>
    </p:spTree>
    <p:extLst>
      <p:ext uri="{BB962C8B-B14F-4D97-AF65-F5344CB8AC3E}">
        <p14:creationId xmlns:p14="http://schemas.microsoft.com/office/powerpoint/2010/main" val="142562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DD9051E1-271A-7703-17D7-3B8CF6DD1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508" y="350612"/>
            <a:ext cx="9546757" cy="46906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para la Inscripción de la Emisión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BA8559A-8948-36E0-7FD7-A4B72C641B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7924" y="1440177"/>
            <a:ext cx="8740203" cy="4971677"/>
          </a:xfr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6460F90-7928-421F-E33D-8D17E0D54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5761" y="5186624"/>
            <a:ext cx="2043966" cy="681576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CE0B204C-3046-A242-7220-92014B013DC4}"/>
              </a:ext>
            </a:extLst>
          </p:cNvPr>
          <p:cNvSpPr/>
          <p:nvPr/>
        </p:nvSpPr>
        <p:spPr>
          <a:xfrm>
            <a:off x="5331450" y="5499640"/>
            <a:ext cx="1506078" cy="205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5513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1BA573-62C5-4E1B-BE53-F117231061A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8CFE0"/>
          </a:solidFill>
          <a:ln>
            <a:solidFill>
              <a:srgbClr val="88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9E7DFE-1346-4802-85A0-EF5B2EA95DF2}"/>
              </a:ext>
            </a:extLst>
          </p:cNvPr>
          <p:cNvSpPr txBox="1"/>
          <p:nvPr/>
        </p:nvSpPr>
        <p:spPr>
          <a:xfrm>
            <a:off x="2281958" y="2959639"/>
            <a:ext cx="738564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5500" dirty="0">
                <a:solidFill>
                  <a:schemeClr val="bg1"/>
                </a:solidFill>
                <a:latin typeface="Pluto Regular" panose="020B0503020203060204" pitchFamily="34" charset="0"/>
              </a:rPr>
              <a:t>¡Muchas gracias! </a:t>
            </a:r>
            <a:endParaRPr lang="es-HN" sz="5500" dirty="0">
              <a:solidFill>
                <a:schemeClr val="bg1"/>
              </a:solidFill>
              <a:latin typeface="Pluto Regular" panose="020B0503020203060204" pitchFamily="34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F89B55A-635E-4D82-9CD3-231EF518F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026" y="5016521"/>
            <a:ext cx="1609632" cy="1479824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575EBE4-D8E4-45BA-8CE2-1BA1AD710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782" y="4739116"/>
            <a:ext cx="1925587" cy="1826609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21A648-D907-471A-86A9-9C7A0311B6F8}"/>
              </a:ext>
            </a:extLst>
          </p:cNvPr>
          <p:cNvCxnSpPr>
            <a:cxnSpLocks/>
          </p:cNvCxnSpPr>
          <p:nvPr/>
        </p:nvCxnSpPr>
        <p:spPr>
          <a:xfrm>
            <a:off x="5962556" y="5012780"/>
            <a:ext cx="0" cy="14104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783AA8D-127F-4EA0-9DE6-70F3458FB2EB}"/>
              </a:ext>
            </a:extLst>
          </p:cNvPr>
          <p:cNvSpPr txBox="1"/>
          <p:nvPr/>
        </p:nvSpPr>
        <p:spPr>
          <a:xfrm>
            <a:off x="0" y="0"/>
            <a:ext cx="168968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Pluto Regular" panose="020B0503020203060204" pitchFamily="34" charset="0"/>
              </a:rPr>
              <a:t>CNBS Honduras</a:t>
            </a:r>
            <a:endParaRPr lang="es-HN" sz="1400" dirty="0">
              <a:solidFill>
                <a:schemeClr val="bg1"/>
              </a:solidFill>
              <a:latin typeface="Pluto Regular" panose="020B0503020203060204" pitchFamily="34" charset="0"/>
            </a:endParaRPr>
          </a:p>
        </p:txBody>
      </p:sp>
      <p:pic>
        <p:nvPicPr>
          <p:cNvPr id="19" name="Picture 1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BA87894-757B-44F8-A7BF-AECC273DFE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6" y="274100"/>
            <a:ext cx="2143502" cy="120572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B7C4360-F29D-4504-A2F7-9CBB306375D7}"/>
              </a:ext>
            </a:extLst>
          </p:cNvPr>
          <p:cNvSpPr/>
          <p:nvPr/>
        </p:nvSpPr>
        <p:spPr>
          <a:xfrm>
            <a:off x="104775" y="714375"/>
            <a:ext cx="866775" cy="307777"/>
          </a:xfrm>
          <a:prstGeom prst="rect">
            <a:avLst/>
          </a:prstGeom>
          <a:solidFill>
            <a:srgbClr val="88CF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>
              <a:highlight>
                <a:srgbClr val="88CFE0"/>
              </a:highlight>
            </a:endParaRPr>
          </a:p>
        </p:txBody>
      </p:sp>
      <p:pic>
        <p:nvPicPr>
          <p:cNvPr id="22" name="Picture 21" descr="A picture containing shape&#10;&#10;Description automatically generated">
            <a:extLst>
              <a:ext uri="{FF2B5EF4-FFF2-40B4-BE49-F238E27FC236}">
                <a16:creationId xmlns:a16="http://schemas.microsoft.com/office/drawing/2014/main" id="{9346D47E-3DB5-47AD-AF61-0881798A47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-50999"/>
            <a:ext cx="121694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368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03 - Presentacion General.pptx" id="{E44204C2-3F83-4966-8334-9A485250F425}" vid="{B9C9B508-2704-42CB-B502-249F79F3A8FB}"/>
    </a:ext>
  </a:extLst>
</a:theme>
</file>

<file path=ppt/theme/theme2.xml><?xml version="1.0" encoding="utf-8"?>
<a:theme xmlns:a="http://schemas.openxmlformats.org/drawingml/2006/main" name="Tema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" id="{A3897CBE-4399-40E3-961A-BE8579D9976E}" vid="{17E2B55E-A9EA-4A0F-A9F4-29970EF34983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7D2C7122411EC49B68320DAA2E019EC" ma:contentTypeVersion="1" ma:contentTypeDescription="Crear nuevo documento." ma:contentTypeScope="" ma:versionID="13aa55e8141a84d7e1861f5f2aa2d4ed">
  <xsd:schema xmlns:xsd="http://www.w3.org/2001/XMLSchema" xmlns:xs="http://www.w3.org/2001/XMLSchema" xmlns:p="http://schemas.microsoft.com/office/2006/metadata/properties" xmlns:ns2="2a9dde88-08b4-4c1e-9092-827c3b6ad4d4" targetNamespace="http://schemas.microsoft.com/office/2006/metadata/properties" ma:root="true" ma:fieldsID="4fac8cd62df35e51aca337f3bab9fb8c" ns2:_="">
    <xsd:import namespace="2a9dde88-08b4-4c1e-9092-827c3b6ad4d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9dde88-08b4-4c1e-9092-827c3b6ad4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93CD1-2215-45BF-A26A-4F6BC903EC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10A2EAB-BE0F-458C-966A-F2A4BF80D4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9dde88-08b4-4c1e-9092-827c3b6ad4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B358F9-9DD6-4E36-BF30-E0D291984E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Propuesta Comité de Seguros</Template>
  <TotalTime>6894</TotalTime>
  <Words>227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Calisto MT</vt:lpstr>
      <vt:lpstr>Pluto Regular</vt:lpstr>
      <vt:lpstr>Tema de Office</vt:lpstr>
      <vt:lpstr>Tema2</vt:lpstr>
      <vt:lpstr>Presentación de PowerPoint</vt:lpstr>
      <vt:lpstr>Estándar Internacional</vt:lpstr>
      <vt:lpstr>Marco Legal Aplicable de Emisores</vt:lpstr>
      <vt:lpstr>Proceso para la Inscripción de la Emisión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J. Rosales Raudales</dc:creator>
  <cp:lastModifiedBy>Maria Betsabé Franco Maradiaga</cp:lastModifiedBy>
  <cp:revision>315</cp:revision>
  <dcterms:created xsi:type="dcterms:W3CDTF">2022-08-24T17:29:06Z</dcterms:created>
  <dcterms:modified xsi:type="dcterms:W3CDTF">2023-08-22T22:44:09Z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0x010100B7D2C7122411EC49B68320DAA2E019EC</vt:lpwstr>
  </property>
</Properties>
</file>