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75" r:id="rId8"/>
    <p:sldId id="274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18288000" cy="10287000"/>
  <p:notesSz cx="6858000" cy="9144000"/>
  <p:embeddedFontLst>
    <p:embeddedFont>
      <p:font typeface="Aileron Bold" panose="020B0604020202020204" charset="0"/>
      <p:regular r:id="rId22"/>
    </p:embeddedFont>
    <p:embeddedFont>
      <p:font typeface="Aileron Ultra-Bold" panose="020B060402020202020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Impact" panose="020B0806030902050204" pitchFamily="3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332CAA-3437-4C32-A745-E47DB7375592}" v="1" dt="2023-08-28T21:39:08.803"/>
    <p1510:client id="{B159F715-0D63-4C56-A647-AF5DF5D1124B}" v="40" dt="2023-08-24T16:13:13.7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3658" autoAdjust="0"/>
  </p:normalViewPr>
  <p:slideViewPr>
    <p:cSldViewPr>
      <p:cViewPr varScale="1">
        <p:scale>
          <a:sx n="46" d="100"/>
          <a:sy n="46" d="100"/>
        </p:scale>
        <p:origin x="1186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suario invitado" userId="S::urn:spo:anon#c5da1ed4398ca989a9457cd559d7709c3d77ce8553701418d9ad0336a4661fc7::" providerId="AD" clId="Web-{8A332CAA-3437-4C32-A745-E47DB7375592}"/>
    <pc:docChg chg="addSld">
      <pc:chgData name="Usuario invitado" userId="S::urn:spo:anon#c5da1ed4398ca989a9457cd559d7709c3d77ce8553701418d9ad0336a4661fc7::" providerId="AD" clId="Web-{8A332CAA-3437-4C32-A745-E47DB7375592}" dt="2023-08-28T21:39:08.803" v="0"/>
      <pc:docMkLst>
        <pc:docMk/>
      </pc:docMkLst>
      <pc:sldChg chg="new">
        <pc:chgData name="Usuario invitado" userId="S::urn:spo:anon#c5da1ed4398ca989a9457cd559d7709c3d77ce8553701418d9ad0336a4661fc7::" providerId="AD" clId="Web-{8A332CAA-3437-4C32-A745-E47DB7375592}" dt="2023-08-28T21:39:08.803" v="0"/>
        <pc:sldMkLst>
          <pc:docMk/>
          <pc:sldMk cId="2145998353" sldId="27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HN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81E46D-F620-4C81-9D3B-2AD41051689A}" type="datetimeFigureOut">
              <a:rPr lang="es-HN" smtClean="0"/>
              <a:t>28/8/2023</a:t>
            </a:fld>
            <a:endParaRPr lang="es-HN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HN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HN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2AAB77-1EC9-4D99-8724-8AA6B4DD5701}" type="slidenum">
              <a:rPr lang="es-HN" smtClean="0"/>
              <a:t>‹#›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1453193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AAB77-1EC9-4D99-8724-8AA6B4DD5701}" type="slidenum">
              <a:rPr lang="es-HN" smtClean="0"/>
              <a:t>7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2584870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AAB77-1EC9-4D99-8724-8AA6B4DD5701}" type="slidenum">
              <a:rPr lang="es-HN" smtClean="0"/>
              <a:t>13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4073218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AAB77-1EC9-4D99-8724-8AA6B4DD5701}" type="slidenum">
              <a:rPr lang="es-HN" smtClean="0"/>
              <a:t>15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1360273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1.svg"/><Relationship Id="rId3" Type="http://schemas.openxmlformats.org/officeDocument/2006/relationships/image" Target="../media/image29.jpeg"/><Relationship Id="rId7" Type="http://schemas.openxmlformats.org/officeDocument/2006/relationships/image" Target="../media/image31.sv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27.svg"/><Relationship Id="rId5" Type="http://schemas.openxmlformats.org/officeDocument/2006/relationships/image" Target="../media/image25.svg"/><Relationship Id="rId10" Type="http://schemas.openxmlformats.org/officeDocument/2006/relationships/image" Target="../media/image26.png"/><Relationship Id="rId4" Type="http://schemas.openxmlformats.org/officeDocument/2006/relationships/image" Target="../media/image24.png"/><Relationship Id="rId9" Type="http://schemas.openxmlformats.org/officeDocument/2006/relationships/image" Target="../media/image23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469880"/>
          </a:xfrm>
          <a:custGeom>
            <a:avLst/>
            <a:gdLst/>
            <a:ahLst/>
            <a:cxnLst/>
            <a:rect l="l" t="t" r="r" b="b"/>
            <a:pathLst>
              <a:path w="18288000" h="10469880">
                <a:moveTo>
                  <a:pt x="0" y="0"/>
                </a:moveTo>
                <a:lnTo>
                  <a:pt x="18288000" y="0"/>
                </a:lnTo>
                <a:lnTo>
                  <a:pt x="18288000" y="10469880"/>
                </a:lnTo>
                <a:lnTo>
                  <a:pt x="0" y="104698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HN"/>
          </a:p>
        </p:txBody>
      </p:sp>
      <p:grpSp>
        <p:nvGrpSpPr>
          <p:cNvPr id="3" name="Group 3"/>
          <p:cNvGrpSpPr/>
          <p:nvPr/>
        </p:nvGrpSpPr>
        <p:grpSpPr>
          <a:xfrm>
            <a:off x="0" y="5544587"/>
            <a:ext cx="18288000" cy="4148642"/>
            <a:chOff x="0" y="0"/>
            <a:chExt cx="4816593" cy="109264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092646"/>
            </a:xfrm>
            <a:custGeom>
              <a:avLst/>
              <a:gdLst/>
              <a:ahLst/>
              <a:cxnLst/>
              <a:rect l="l" t="t" r="r" b="b"/>
              <a:pathLst>
                <a:path w="4816592" h="1092646">
                  <a:moveTo>
                    <a:pt x="0" y="0"/>
                  </a:moveTo>
                  <a:lnTo>
                    <a:pt x="4816592" y="0"/>
                  </a:lnTo>
                  <a:lnTo>
                    <a:pt x="4816592" y="1092646"/>
                  </a:lnTo>
                  <a:lnTo>
                    <a:pt x="0" y="1092646"/>
                  </a:lnTo>
                  <a:lnTo>
                    <a:pt x="0" y="0"/>
                  </a:lnTo>
                </a:path>
              </a:pathLst>
            </a:custGeom>
            <a:solidFill>
              <a:srgbClr val="003BF6">
                <a:alpha val="84706"/>
              </a:srgbClr>
            </a:solidFill>
          </p:spPr>
          <p:txBody>
            <a:bodyPr/>
            <a:lstStyle/>
            <a:p>
              <a:endParaRPr lang="es-H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67047" y="1675334"/>
            <a:ext cx="14953905" cy="1918109"/>
            <a:chOff x="0" y="0"/>
            <a:chExt cx="3938477" cy="50518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938477" cy="505181"/>
            </a:xfrm>
            <a:custGeom>
              <a:avLst/>
              <a:gdLst/>
              <a:ahLst/>
              <a:cxnLst/>
              <a:rect l="l" t="t" r="r" b="b"/>
              <a:pathLst>
                <a:path w="3938477" h="505181">
                  <a:moveTo>
                    <a:pt x="0" y="0"/>
                  </a:moveTo>
                  <a:lnTo>
                    <a:pt x="3938477" y="0"/>
                  </a:lnTo>
                  <a:lnTo>
                    <a:pt x="3938477" y="505181"/>
                  </a:lnTo>
                  <a:lnTo>
                    <a:pt x="0" y="505181"/>
                  </a:lnTo>
                  <a:lnTo>
                    <a:pt x="0" y="0"/>
                  </a:lnTo>
                </a:path>
              </a:pathLst>
            </a:custGeom>
            <a:solidFill>
              <a:srgbClr val="E29F27">
                <a:alpha val="94902"/>
              </a:srgbClr>
            </a:solidFill>
          </p:spPr>
          <p:txBody>
            <a:bodyPr/>
            <a:lstStyle/>
            <a:p>
              <a:endParaRPr lang="es-HN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067018" y="5673904"/>
            <a:ext cx="14153964" cy="3813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40"/>
              </a:lnSpc>
            </a:pPr>
            <a:r>
              <a:rPr lang="en-US" sz="3600">
                <a:solidFill>
                  <a:srgbClr val="FFFFFF"/>
                </a:solidFill>
                <a:latin typeface="Aileron Bold"/>
              </a:rPr>
              <a:t>LA PRINCIPAL DIFERENCIA ES QUE PARA FINANCIARSE POR MEDIO DEL MERCADO DE VALORES SE DEBE CONTAR CON UNA </a:t>
            </a:r>
            <a:r>
              <a:rPr lang="en-US" sz="3600">
                <a:solidFill>
                  <a:srgbClr val="FFBB4D"/>
                </a:solidFill>
                <a:latin typeface="Aileron Bold"/>
              </a:rPr>
              <a:t>CALIFICACIÓN DE RIESGO</a:t>
            </a:r>
            <a:r>
              <a:rPr lang="en-US" sz="3600">
                <a:solidFill>
                  <a:srgbClr val="FFFFFF"/>
                </a:solidFill>
                <a:latin typeface="Aileron Bold"/>
              </a:rPr>
              <a:t>, ADEMÁS DE QUE LA INFORMACIÓN FINANCIERA DE LA EMPRESA SE HACE PÚBLICA AL MOMENTO DE INSCRIBIRSE EN EL REGISTRO PÚBLICO DEL MERCADO DE VALORES.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850909" y="1810997"/>
            <a:ext cx="14349910" cy="1651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94"/>
              </a:lnSpc>
            </a:pPr>
            <a:r>
              <a:rPr lang="en-US" sz="5149" dirty="0">
                <a:solidFill>
                  <a:srgbClr val="FFFFFF"/>
                </a:solidFill>
                <a:latin typeface="Impact"/>
              </a:rPr>
              <a:t>¿CUÁL ES LA DIFERENCIA ENTRE FINANCIARSE POR MEDIO DE LA BOLSA VS UN CRÉDITO BANCARIO TRADICIONAL? ​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2E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HN"/>
          </a:p>
        </p:txBody>
      </p:sp>
      <p:grpSp>
        <p:nvGrpSpPr>
          <p:cNvPr id="3" name="Group 3"/>
          <p:cNvGrpSpPr/>
          <p:nvPr/>
        </p:nvGrpSpPr>
        <p:grpSpPr>
          <a:xfrm>
            <a:off x="-17519" y="11918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lnTo>
                    <a:pt x="0" y="0"/>
                  </a:lnTo>
                </a:path>
              </a:pathLst>
            </a:custGeom>
            <a:solidFill>
              <a:srgbClr val="06054D">
                <a:alpha val="84706"/>
              </a:srgbClr>
            </a:solidFill>
          </p:spPr>
          <p:txBody>
            <a:bodyPr/>
            <a:lstStyle/>
            <a:p>
              <a:endParaRPr lang="es-H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>
            <a:off x="8309175" y="385556"/>
            <a:ext cx="8950125" cy="1566931"/>
          </a:xfrm>
          <a:prstGeom prst="rect">
            <a:avLst/>
          </a:prstGeom>
          <a:solidFill>
            <a:srgbClr val="E29F27"/>
          </a:solidFill>
        </p:spPr>
        <p:txBody>
          <a:bodyPr/>
          <a:lstStyle/>
          <a:p>
            <a:endParaRPr lang="es-HN"/>
          </a:p>
        </p:txBody>
      </p:sp>
      <p:sp>
        <p:nvSpPr>
          <p:cNvPr id="7" name="AutoShape 7"/>
          <p:cNvSpPr/>
          <p:nvPr/>
        </p:nvSpPr>
        <p:spPr>
          <a:xfrm>
            <a:off x="8309175" y="1979483"/>
            <a:ext cx="8950125" cy="1566931"/>
          </a:xfrm>
          <a:prstGeom prst="rect">
            <a:avLst/>
          </a:prstGeom>
          <a:solidFill>
            <a:srgbClr val="FFBB4D"/>
          </a:solidFill>
        </p:spPr>
        <p:txBody>
          <a:bodyPr/>
          <a:lstStyle/>
          <a:p>
            <a:endParaRPr lang="es-HN"/>
          </a:p>
        </p:txBody>
      </p:sp>
      <p:sp>
        <p:nvSpPr>
          <p:cNvPr id="8" name="AutoShape 8"/>
          <p:cNvSpPr/>
          <p:nvPr/>
        </p:nvSpPr>
        <p:spPr>
          <a:xfrm>
            <a:off x="8309175" y="3573410"/>
            <a:ext cx="8950125" cy="1566931"/>
          </a:xfrm>
          <a:prstGeom prst="rect">
            <a:avLst/>
          </a:prstGeom>
          <a:solidFill>
            <a:srgbClr val="0073FF"/>
          </a:solidFill>
        </p:spPr>
        <p:txBody>
          <a:bodyPr/>
          <a:lstStyle/>
          <a:p>
            <a:endParaRPr lang="es-HN"/>
          </a:p>
        </p:txBody>
      </p:sp>
      <p:sp>
        <p:nvSpPr>
          <p:cNvPr id="9" name="AutoShape 9"/>
          <p:cNvSpPr/>
          <p:nvPr/>
        </p:nvSpPr>
        <p:spPr>
          <a:xfrm>
            <a:off x="8309175" y="5167337"/>
            <a:ext cx="8950125" cy="1566931"/>
          </a:xfrm>
          <a:prstGeom prst="rect">
            <a:avLst/>
          </a:prstGeom>
          <a:solidFill>
            <a:srgbClr val="003BF6"/>
          </a:solidFill>
        </p:spPr>
        <p:txBody>
          <a:bodyPr/>
          <a:lstStyle/>
          <a:p>
            <a:endParaRPr lang="es-HN"/>
          </a:p>
        </p:txBody>
      </p:sp>
      <p:sp>
        <p:nvSpPr>
          <p:cNvPr id="10" name="AutoShape 10"/>
          <p:cNvSpPr/>
          <p:nvPr/>
        </p:nvSpPr>
        <p:spPr>
          <a:xfrm>
            <a:off x="8309175" y="6762843"/>
            <a:ext cx="8950125" cy="1566931"/>
          </a:xfrm>
          <a:prstGeom prst="rect">
            <a:avLst/>
          </a:prstGeom>
          <a:solidFill>
            <a:srgbClr val="022E7B"/>
          </a:solidFill>
        </p:spPr>
        <p:txBody>
          <a:bodyPr/>
          <a:lstStyle/>
          <a:p>
            <a:endParaRPr lang="es-HN"/>
          </a:p>
        </p:txBody>
      </p:sp>
      <p:sp>
        <p:nvSpPr>
          <p:cNvPr id="11" name="AutoShape 11"/>
          <p:cNvSpPr/>
          <p:nvPr/>
        </p:nvSpPr>
        <p:spPr>
          <a:xfrm>
            <a:off x="8309175" y="8358349"/>
            <a:ext cx="8950125" cy="1566931"/>
          </a:xfrm>
          <a:prstGeom prst="rect">
            <a:avLst/>
          </a:prstGeom>
          <a:solidFill>
            <a:srgbClr val="06054D"/>
          </a:solidFill>
        </p:spPr>
        <p:txBody>
          <a:bodyPr/>
          <a:lstStyle/>
          <a:p>
            <a:endParaRPr lang="es-HN"/>
          </a:p>
        </p:txBody>
      </p:sp>
      <p:sp>
        <p:nvSpPr>
          <p:cNvPr id="12" name="Freeform 12"/>
          <p:cNvSpPr/>
          <p:nvPr/>
        </p:nvSpPr>
        <p:spPr>
          <a:xfrm>
            <a:off x="8734935" y="694672"/>
            <a:ext cx="783092" cy="948700"/>
          </a:xfrm>
          <a:custGeom>
            <a:avLst/>
            <a:gdLst/>
            <a:ahLst/>
            <a:cxnLst/>
            <a:rect l="l" t="t" r="r" b="b"/>
            <a:pathLst>
              <a:path w="783092" h="948700">
                <a:moveTo>
                  <a:pt x="0" y="0"/>
                </a:moveTo>
                <a:lnTo>
                  <a:pt x="783092" y="0"/>
                </a:lnTo>
                <a:lnTo>
                  <a:pt x="783092" y="948700"/>
                </a:lnTo>
                <a:lnTo>
                  <a:pt x="0" y="948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0573" r="-10573"/>
            </a:stretch>
          </a:blipFill>
        </p:spPr>
        <p:txBody>
          <a:bodyPr/>
          <a:lstStyle/>
          <a:p>
            <a:endParaRPr lang="es-HN"/>
          </a:p>
        </p:txBody>
      </p:sp>
      <p:sp>
        <p:nvSpPr>
          <p:cNvPr id="13" name="Freeform 13"/>
          <p:cNvSpPr/>
          <p:nvPr/>
        </p:nvSpPr>
        <p:spPr>
          <a:xfrm>
            <a:off x="8734935" y="2239062"/>
            <a:ext cx="783092" cy="948700"/>
          </a:xfrm>
          <a:custGeom>
            <a:avLst/>
            <a:gdLst/>
            <a:ahLst/>
            <a:cxnLst/>
            <a:rect l="l" t="t" r="r" b="b"/>
            <a:pathLst>
              <a:path w="783092" h="948700">
                <a:moveTo>
                  <a:pt x="0" y="0"/>
                </a:moveTo>
                <a:lnTo>
                  <a:pt x="783092" y="0"/>
                </a:lnTo>
                <a:lnTo>
                  <a:pt x="783092" y="948701"/>
                </a:lnTo>
                <a:lnTo>
                  <a:pt x="0" y="948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0573" r="-10573"/>
            </a:stretch>
          </a:blipFill>
        </p:spPr>
        <p:txBody>
          <a:bodyPr/>
          <a:lstStyle/>
          <a:p>
            <a:endParaRPr lang="es-HN"/>
          </a:p>
        </p:txBody>
      </p:sp>
      <p:sp>
        <p:nvSpPr>
          <p:cNvPr id="14" name="Freeform 14"/>
          <p:cNvSpPr/>
          <p:nvPr/>
        </p:nvSpPr>
        <p:spPr>
          <a:xfrm>
            <a:off x="8734935" y="3885069"/>
            <a:ext cx="783092" cy="948700"/>
          </a:xfrm>
          <a:custGeom>
            <a:avLst/>
            <a:gdLst/>
            <a:ahLst/>
            <a:cxnLst/>
            <a:rect l="l" t="t" r="r" b="b"/>
            <a:pathLst>
              <a:path w="783092" h="948700">
                <a:moveTo>
                  <a:pt x="0" y="0"/>
                </a:moveTo>
                <a:lnTo>
                  <a:pt x="783092" y="0"/>
                </a:lnTo>
                <a:lnTo>
                  <a:pt x="783092" y="948701"/>
                </a:lnTo>
                <a:lnTo>
                  <a:pt x="0" y="948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0573" r="-10573"/>
            </a:stretch>
          </a:blipFill>
        </p:spPr>
        <p:txBody>
          <a:bodyPr/>
          <a:lstStyle/>
          <a:p>
            <a:endParaRPr lang="es-HN"/>
          </a:p>
        </p:txBody>
      </p:sp>
      <p:sp>
        <p:nvSpPr>
          <p:cNvPr id="15" name="Freeform 15"/>
          <p:cNvSpPr/>
          <p:nvPr/>
        </p:nvSpPr>
        <p:spPr>
          <a:xfrm>
            <a:off x="8734935" y="5493166"/>
            <a:ext cx="783092" cy="948700"/>
          </a:xfrm>
          <a:custGeom>
            <a:avLst/>
            <a:gdLst/>
            <a:ahLst/>
            <a:cxnLst/>
            <a:rect l="l" t="t" r="r" b="b"/>
            <a:pathLst>
              <a:path w="783092" h="948700">
                <a:moveTo>
                  <a:pt x="0" y="0"/>
                </a:moveTo>
                <a:lnTo>
                  <a:pt x="783092" y="0"/>
                </a:lnTo>
                <a:lnTo>
                  <a:pt x="783092" y="948700"/>
                </a:lnTo>
                <a:lnTo>
                  <a:pt x="0" y="948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0573" r="-10573"/>
            </a:stretch>
          </a:blipFill>
        </p:spPr>
        <p:txBody>
          <a:bodyPr/>
          <a:lstStyle/>
          <a:p>
            <a:endParaRPr lang="es-HN"/>
          </a:p>
        </p:txBody>
      </p:sp>
      <p:sp>
        <p:nvSpPr>
          <p:cNvPr id="16" name="Freeform 16"/>
          <p:cNvSpPr/>
          <p:nvPr/>
        </p:nvSpPr>
        <p:spPr>
          <a:xfrm>
            <a:off x="8734935" y="7060097"/>
            <a:ext cx="783092" cy="948700"/>
          </a:xfrm>
          <a:custGeom>
            <a:avLst/>
            <a:gdLst/>
            <a:ahLst/>
            <a:cxnLst/>
            <a:rect l="l" t="t" r="r" b="b"/>
            <a:pathLst>
              <a:path w="783092" h="948700">
                <a:moveTo>
                  <a:pt x="0" y="0"/>
                </a:moveTo>
                <a:lnTo>
                  <a:pt x="783092" y="0"/>
                </a:lnTo>
                <a:lnTo>
                  <a:pt x="783092" y="948700"/>
                </a:lnTo>
                <a:lnTo>
                  <a:pt x="0" y="948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0573" r="-10573"/>
            </a:stretch>
          </a:blipFill>
        </p:spPr>
        <p:txBody>
          <a:bodyPr/>
          <a:lstStyle/>
          <a:p>
            <a:endParaRPr lang="es-HN"/>
          </a:p>
        </p:txBody>
      </p:sp>
      <p:sp>
        <p:nvSpPr>
          <p:cNvPr id="17" name="Freeform 17"/>
          <p:cNvSpPr/>
          <p:nvPr/>
        </p:nvSpPr>
        <p:spPr>
          <a:xfrm>
            <a:off x="8734935" y="8638890"/>
            <a:ext cx="783092" cy="948700"/>
          </a:xfrm>
          <a:custGeom>
            <a:avLst/>
            <a:gdLst/>
            <a:ahLst/>
            <a:cxnLst/>
            <a:rect l="l" t="t" r="r" b="b"/>
            <a:pathLst>
              <a:path w="783092" h="948700">
                <a:moveTo>
                  <a:pt x="0" y="0"/>
                </a:moveTo>
                <a:lnTo>
                  <a:pt x="783092" y="0"/>
                </a:lnTo>
                <a:lnTo>
                  <a:pt x="783092" y="948700"/>
                </a:lnTo>
                <a:lnTo>
                  <a:pt x="0" y="948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0573" r="-10573"/>
            </a:stretch>
          </a:blipFill>
        </p:spPr>
        <p:txBody>
          <a:bodyPr/>
          <a:lstStyle/>
          <a:p>
            <a:endParaRPr lang="es-HN"/>
          </a:p>
        </p:txBody>
      </p:sp>
      <p:sp>
        <p:nvSpPr>
          <p:cNvPr id="18" name="Freeform 18"/>
          <p:cNvSpPr/>
          <p:nvPr/>
        </p:nvSpPr>
        <p:spPr>
          <a:xfrm>
            <a:off x="16072651" y="624682"/>
            <a:ext cx="958411" cy="991887"/>
          </a:xfrm>
          <a:custGeom>
            <a:avLst/>
            <a:gdLst/>
            <a:ahLst/>
            <a:cxnLst/>
            <a:rect l="l" t="t" r="r" b="b"/>
            <a:pathLst>
              <a:path w="958411" h="991887">
                <a:moveTo>
                  <a:pt x="0" y="0"/>
                </a:moveTo>
                <a:lnTo>
                  <a:pt x="958411" y="0"/>
                </a:lnTo>
                <a:lnTo>
                  <a:pt x="958411" y="991887"/>
                </a:lnTo>
                <a:lnTo>
                  <a:pt x="0" y="9918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HN"/>
          </a:p>
        </p:txBody>
      </p:sp>
      <p:sp>
        <p:nvSpPr>
          <p:cNvPr id="19" name="Freeform 19"/>
          <p:cNvSpPr/>
          <p:nvPr/>
        </p:nvSpPr>
        <p:spPr>
          <a:xfrm>
            <a:off x="16072651" y="2267005"/>
            <a:ext cx="958411" cy="991887"/>
          </a:xfrm>
          <a:custGeom>
            <a:avLst/>
            <a:gdLst/>
            <a:ahLst/>
            <a:cxnLst/>
            <a:rect l="l" t="t" r="r" b="b"/>
            <a:pathLst>
              <a:path w="958411" h="991887">
                <a:moveTo>
                  <a:pt x="0" y="0"/>
                </a:moveTo>
                <a:lnTo>
                  <a:pt x="958411" y="0"/>
                </a:lnTo>
                <a:lnTo>
                  <a:pt x="958411" y="991887"/>
                </a:lnTo>
                <a:lnTo>
                  <a:pt x="0" y="9918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HN"/>
          </a:p>
        </p:txBody>
      </p:sp>
      <p:sp>
        <p:nvSpPr>
          <p:cNvPr id="20" name="Freeform 20"/>
          <p:cNvSpPr/>
          <p:nvPr/>
        </p:nvSpPr>
        <p:spPr>
          <a:xfrm>
            <a:off x="16072651" y="3836673"/>
            <a:ext cx="958411" cy="991887"/>
          </a:xfrm>
          <a:custGeom>
            <a:avLst/>
            <a:gdLst/>
            <a:ahLst/>
            <a:cxnLst/>
            <a:rect l="l" t="t" r="r" b="b"/>
            <a:pathLst>
              <a:path w="958411" h="991887">
                <a:moveTo>
                  <a:pt x="0" y="0"/>
                </a:moveTo>
                <a:lnTo>
                  <a:pt x="958411" y="0"/>
                </a:lnTo>
                <a:lnTo>
                  <a:pt x="958411" y="991887"/>
                </a:lnTo>
                <a:lnTo>
                  <a:pt x="0" y="9918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HN"/>
          </a:p>
        </p:txBody>
      </p:sp>
      <p:sp>
        <p:nvSpPr>
          <p:cNvPr id="21" name="Freeform 21"/>
          <p:cNvSpPr/>
          <p:nvPr/>
        </p:nvSpPr>
        <p:spPr>
          <a:xfrm>
            <a:off x="16072651" y="5423176"/>
            <a:ext cx="958411" cy="991887"/>
          </a:xfrm>
          <a:custGeom>
            <a:avLst/>
            <a:gdLst/>
            <a:ahLst/>
            <a:cxnLst/>
            <a:rect l="l" t="t" r="r" b="b"/>
            <a:pathLst>
              <a:path w="958411" h="991887">
                <a:moveTo>
                  <a:pt x="0" y="0"/>
                </a:moveTo>
                <a:lnTo>
                  <a:pt x="958411" y="0"/>
                </a:lnTo>
                <a:lnTo>
                  <a:pt x="958411" y="991887"/>
                </a:lnTo>
                <a:lnTo>
                  <a:pt x="0" y="9918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HN"/>
          </a:p>
        </p:txBody>
      </p:sp>
      <p:sp>
        <p:nvSpPr>
          <p:cNvPr id="22" name="Freeform 22"/>
          <p:cNvSpPr/>
          <p:nvPr/>
        </p:nvSpPr>
        <p:spPr>
          <a:xfrm>
            <a:off x="16072651" y="6968514"/>
            <a:ext cx="958411" cy="991887"/>
          </a:xfrm>
          <a:custGeom>
            <a:avLst/>
            <a:gdLst/>
            <a:ahLst/>
            <a:cxnLst/>
            <a:rect l="l" t="t" r="r" b="b"/>
            <a:pathLst>
              <a:path w="958411" h="991887">
                <a:moveTo>
                  <a:pt x="0" y="0"/>
                </a:moveTo>
                <a:lnTo>
                  <a:pt x="958411" y="0"/>
                </a:lnTo>
                <a:lnTo>
                  <a:pt x="958411" y="991887"/>
                </a:lnTo>
                <a:lnTo>
                  <a:pt x="0" y="9918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HN"/>
          </a:p>
        </p:txBody>
      </p:sp>
      <p:sp>
        <p:nvSpPr>
          <p:cNvPr id="23" name="Freeform 23"/>
          <p:cNvSpPr/>
          <p:nvPr/>
        </p:nvSpPr>
        <p:spPr>
          <a:xfrm>
            <a:off x="16072651" y="8624278"/>
            <a:ext cx="958411" cy="991887"/>
          </a:xfrm>
          <a:custGeom>
            <a:avLst/>
            <a:gdLst/>
            <a:ahLst/>
            <a:cxnLst/>
            <a:rect l="l" t="t" r="r" b="b"/>
            <a:pathLst>
              <a:path w="958411" h="991887">
                <a:moveTo>
                  <a:pt x="0" y="0"/>
                </a:moveTo>
                <a:lnTo>
                  <a:pt x="958411" y="0"/>
                </a:lnTo>
                <a:lnTo>
                  <a:pt x="958411" y="991887"/>
                </a:lnTo>
                <a:lnTo>
                  <a:pt x="0" y="9918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HN"/>
          </a:p>
        </p:txBody>
      </p:sp>
      <p:sp>
        <p:nvSpPr>
          <p:cNvPr id="24" name="TextBox 24"/>
          <p:cNvSpPr txBox="1"/>
          <p:nvPr/>
        </p:nvSpPr>
        <p:spPr>
          <a:xfrm>
            <a:off x="9846574" y="914705"/>
            <a:ext cx="5519207" cy="480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70"/>
              </a:lnSpc>
              <a:spcBef>
                <a:spcPct val="0"/>
              </a:spcBef>
            </a:pPr>
            <a:r>
              <a:rPr lang="en-US" sz="3000" spc="117">
                <a:solidFill>
                  <a:srgbClr val="FFFFFF"/>
                </a:solidFill>
                <a:latin typeface="Aileron Bold"/>
              </a:rPr>
              <a:t>FINANCIAMIENTO FLEXIBLE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836689" y="851268"/>
            <a:ext cx="579584" cy="587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16"/>
              </a:lnSpc>
              <a:spcBef>
                <a:spcPct val="0"/>
              </a:spcBef>
            </a:pPr>
            <a:r>
              <a:rPr lang="en-US" sz="3600">
                <a:solidFill>
                  <a:srgbClr val="E29F27"/>
                </a:solidFill>
                <a:latin typeface="Aileron Ultra-Bold"/>
              </a:rPr>
              <a:t>1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846574" y="2216208"/>
            <a:ext cx="6288330" cy="965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70"/>
              </a:lnSpc>
              <a:spcBef>
                <a:spcPct val="0"/>
              </a:spcBef>
            </a:pPr>
            <a:r>
              <a:rPr lang="en-US" sz="3000" spc="117">
                <a:solidFill>
                  <a:srgbClr val="FFFFFF"/>
                </a:solidFill>
                <a:latin typeface="Aileron Bold"/>
              </a:rPr>
              <a:t>POSIBILIDAD DE FINANCIARSE A LARGO PLAZO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836689" y="2445195"/>
            <a:ext cx="579584" cy="587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16"/>
              </a:lnSpc>
              <a:spcBef>
                <a:spcPct val="0"/>
              </a:spcBef>
            </a:pPr>
            <a:r>
              <a:rPr lang="en-US" sz="3600">
                <a:solidFill>
                  <a:srgbClr val="FFBB4D"/>
                </a:solidFill>
                <a:latin typeface="Aileron Ultra-Bold"/>
              </a:rPr>
              <a:t>2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850579" y="3862215"/>
            <a:ext cx="5993834" cy="9658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3870"/>
              </a:lnSpc>
              <a:spcBef>
                <a:spcPct val="0"/>
              </a:spcBef>
            </a:pPr>
            <a:r>
              <a:rPr lang="en-US" sz="3000" spc="117" dirty="0">
                <a:solidFill>
                  <a:srgbClr val="FFFFFF"/>
                </a:solidFill>
                <a:latin typeface="Aileron Bold"/>
              </a:rPr>
              <a:t>CONDICIONES DE TASAS DE INTERÉS MUY COMPETITIVAS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8836689" y="4039121"/>
            <a:ext cx="579584" cy="587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16"/>
              </a:lnSpc>
              <a:spcBef>
                <a:spcPct val="0"/>
              </a:spcBef>
            </a:pPr>
            <a:r>
              <a:rPr lang="en-US" sz="3600">
                <a:solidFill>
                  <a:srgbClr val="0073FF"/>
                </a:solidFill>
                <a:latin typeface="Aileron Ultra-Bold"/>
              </a:rPr>
              <a:t>3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9850578" y="5470311"/>
            <a:ext cx="5993835" cy="9658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3870"/>
              </a:lnSpc>
              <a:spcBef>
                <a:spcPct val="0"/>
              </a:spcBef>
            </a:pPr>
            <a:r>
              <a:rPr lang="en-US" sz="3000" spc="117" dirty="0">
                <a:solidFill>
                  <a:srgbClr val="FFFFFF"/>
                </a:solidFill>
                <a:latin typeface="Aileron Bold"/>
              </a:rPr>
              <a:t>LA EMPRESA RESPONDE POR SUS ESTADOS FINANCIEROS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8836689" y="5633048"/>
            <a:ext cx="579584" cy="587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16"/>
              </a:lnSpc>
              <a:spcBef>
                <a:spcPct val="0"/>
              </a:spcBef>
            </a:pPr>
            <a:r>
              <a:rPr lang="en-US" sz="3600">
                <a:solidFill>
                  <a:srgbClr val="003BF6"/>
                </a:solidFill>
                <a:latin typeface="Aileron Ultra-Bold"/>
              </a:rPr>
              <a:t>4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9850578" y="7037242"/>
            <a:ext cx="5993835" cy="9658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870"/>
              </a:lnSpc>
              <a:spcBef>
                <a:spcPct val="0"/>
              </a:spcBef>
            </a:pPr>
            <a:r>
              <a:rPr lang="en-US" sz="3000" spc="117" dirty="0">
                <a:solidFill>
                  <a:srgbClr val="FFFFFF"/>
                </a:solidFill>
                <a:latin typeface="Aileron Bold"/>
              </a:rPr>
              <a:t>MEJORA EL FLUJO DE CAJA DE LA EMPRESA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8836689" y="7216693"/>
            <a:ext cx="579584" cy="587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16"/>
              </a:lnSpc>
              <a:spcBef>
                <a:spcPct val="0"/>
              </a:spcBef>
            </a:pPr>
            <a:r>
              <a:rPr lang="en-US" sz="3600">
                <a:solidFill>
                  <a:srgbClr val="022E7B"/>
                </a:solidFill>
                <a:latin typeface="Aileron Ultra-Bold"/>
              </a:rPr>
              <a:t>5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9850578" y="8858922"/>
            <a:ext cx="5515203" cy="480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70"/>
              </a:lnSpc>
              <a:spcBef>
                <a:spcPct val="0"/>
              </a:spcBef>
            </a:pPr>
            <a:r>
              <a:rPr lang="en-US" sz="3000" spc="117" dirty="0">
                <a:solidFill>
                  <a:srgbClr val="FFFFFF"/>
                </a:solidFill>
                <a:latin typeface="Aileron Bold"/>
              </a:rPr>
              <a:t>MAYOR PRESTIGIO 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8836689" y="8795486"/>
            <a:ext cx="579584" cy="587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16"/>
              </a:lnSpc>
              <a:spcBef>
                <a:spcPct val="0"/>
              </a:spcBef>
            </a:pPr>
            <a:r>
              <a:rPr lang="en-US" sz="3600">
                <a:solidFill>
                  <a:srgbClr val="06054D"/>
                </a:solidFill>
                <a:latin typeface="Aileron Ultra-Bold"/>
              </a:rPr>
              <a:t>6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269051" y="3764133"/>
            <a:ext cx="5999068" cy="2630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94"/>
              </a:lnSpc>
            </a:pPr>
            <a:r>
              <a:rPr lang="en-US" sz="5149">
                <a:solidFill>
                  <a:srgbClr val="FFFFFF"/>
                </a:solidFill>
                <a:latin typeface="Impact"/>
              </a:rPr>
              <a:t>VENTAJAS DE FINANCIARSE POR MEDIO DEL MERCADO DE VALORES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3158067"/>
            <a:chOff x="0" y="0"/>
            <a:chExt cx="4816593" cy="831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831754"/>
            </a:xfrm>
            <a:custGeom>
              <a:avLst/>
              <a:gdLst/>
              <a:ahLst/>
              <a:cxnLst/>
              <a:rect l="l" t="t" r="r" b="b"/>
              <a:pathLst>
                <a:path w="4816592" h="831754">
                  <a:moveTo>
                    <a:pt x="0" y="0"/>
                  </a:moveTo>
                  <a:lnTo>
                    <a:pt x="4816592" y="0"/>
                  </a:lnTo>
                  <a:lnTo>
                    <a:pt x="4816592" y="831754"/>
                  </a:lnTo>
                  <a:lnTo>
                    <a:pt x="0" y="831754"/>
                  </a:lnTo>
                  <a:lnTo>
                    <a:pt x="0" y="0"/>
                  </a:lnTo>
                </a:path>
              </a:pathLst>
            </a:custGeom>
            <a:solidFill>
              <a:srgbClr val="003BF6">
                <a:alpha val="80000"/>
              </a:srgbClr>
            </a:solidFill>
          </p:spPr>
          <p:txBody>
            <a:bodyPr/>
            <a:lstStyle/>
            <a:p>
              <a:endParaRPr lang="es-H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090976" y="3441024"/>
            <a:ext cx="14106049" cy="3085698"/>
          </a:xfrm>
          <a:custGeom>
            <a:avLst/>
            <a:gdLst/>
            <a:ahLst/>
            <a:cxnLst/>
            <a:rect l="l" t="t" r="r" b="b"/>
            <a:pathLst>
              <a:path w="14106049" h="3085698">
                <a:moveTo>
                  <a:pt x="0" y="0"/>
                </a:moveTo>
                <a:lnTo>
                  <a:pt x="14106048" y="0"/>
                </a:lnTo>
                <a:lnTo>
                  <a:pt x="14106048" y="3085698"/>
                </a:lnTo>
                <a:lnTo>
                  <a:pt x="0" y="30856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HN" dirty="0"/>
          </a:p>
        </p:txBody>
      </p:sp>
      <p:sp>
        <p:nvSpPr>
          <p:cNvPr id="6" name="Freeform 6"/>
          <p:cNvSpPr/>
          <p:nvPr/>
        </p:nvSpPr>
        <p:spPr>
          <a:xfrm>
            <a:off x="2090976" y="6880576"/>
            <a:ext cx="14106049" cy="2377724"/>
          </a:xfrm>
          <a:custGeom>
            <a:avLst/>
            <a:gdLst/>
            <a:ahLst/>
            <a:cxnLst/>
            <a:rect l="l" t="t" r="r" b="b"/>
            <a:pathLst>
              <a:path w="14106049" h="2377724">
                <a:moveTo>
                  <a:pt x="0" y="0"/>
                </a:moveTo>
                <a:lnTo>
                  <a:pt x="14106048" y="0"/>
                </a:lnTo>
                <a:lnTo>
                  <a:pt x="14106048" y="2377724"/>
                </a:lnTo>
                <a:lnTo>
                  <a:pt x="0" y="23777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HN"/>
          </a:p>
        </p:txBody>
      </p:sp>
      <p:sp>
        <p:nvSpPr>
          <p:cNvPr id="7" name="TextBox 7"/>
          <p:cNvSpPr txBox="1"/>
          <p:nvPr/>
        </p:nvSpPr>
        <p:spPr>
          <a:xfrm>
            <a:off x="1202173" y="325581"/>
            <a:ext cx="15883654" cy="2499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94"/>
              </a:lnSpc>
            </a:pPr>
            <a:r>
              <a:rPr lang="en-US" sz="5149" dirty="0">
                <a:solidFill>
                  <a:srgbClr val="FFFFFF"/>
                </a:solidFill>
                <a:latin typeface="Impact"/>
              </a:rPr>
              <a:t>TASAS DE RENDIMIENTO MÍNIMAS DE FINANCIAMIENTOS DE BANCOS Y EMPRESAS PRIVADAS A TRAVÉS DE LA BCV  VS SISTEMA FINANCIERO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5831" y="1075841"/>
            <a:ext cx="8813663" cy="1051667"/>
            <a:chOff x="0" y="0"/>
            <a:chExt cx="2790919" cy="3330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90919" cy="333019"/>
            </a:xfrm>
            <a:custGeom>
              <a:avLst/>
              <a:gdLst/>
              <a:ahLst/>
              <a:cxnLst/>
              <a:rect l="l" t="t" r="r" b="b"/>
              <a:pathLst>
                <a:path w="2790919" h="333019">
                  <a:moveTo>
                    <a:pt x="0" y="0"/>
                  </a:moveTo>
                  <a:lnTo>
                    <a:pt x="2790919" y="0"/>
                  </a:lnTo>
                  <a:lnTo>
                    <a:pt x="2790919" y="333019"/>
                  </a:lnTo>
                  <a:lnTo>
                    <a:pt x="0" y="333019"/>
                  </a:lnTo>
                  <a:lnTo>
                    <a:pt x="0" y="0"/>
                  </a:lnTo>
                </a:path>
              </a:pathLst>
            </a:custGeom>
            <a:solidFill>
              <a:srgbClr val="003BF6">
                <a:alpha val="80000"/>
              </a:srgbClr>
            </a:solidFill>
          </p:spPr>
          <p:txBody>
            <a:bodyPr/>
            <a:lstStyle/>
            <a:p>
              <a:endParaRPr lang="es-H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228506" y="1075841"/>
            <a:ext cx="8813663" cy="1051667"/>
            <a:chOff x="0" y="0"/>
            <a:chExt cx="2790919" cy="33301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90919" cy="333019"/>
            </a:xfrm>
            <a:custGeom>
              <a:avLst/>
              <a:gdLst/>
              <a:ahLst/>
              <a:cxnLst/>
              <a:rect l="l" t="t" r="r" b="b"/>
              <a:pathLst>
                <a:path w="2790919" h="333019">
                  <a:moveTo>
                    <a:pt x="0" y="0"/>
                  </a:moveTo>
                  <a:lnTo>
                    <a:pt x="2790919" y="0"/>
                  </a:lnTo>
                  <a:lnTo>
                    <a:pt x="2790919" y="333019"/>
                  </a:lnTo>
                  <a:lnTo>
                    <a:pt x="0" y="333019"/>
                  </a:lnTo>
                  <a:lnTo>
                    <a:pt x="0" y="0"/>
                  </a:lnTo>
                </a:path>
              </a:pathLst>
            </a:custGeom>
            <a:solidFill>
              <a:srgbClr val="022E7B">
                <a:alpha val="80000"/>
              </a:srgbClr>
            </a:solidFill>
          </p:spPr>
          <p:txBody>
            <a:bodyPr/>
            <a:lstStyle/>
            <a:p>
              <a:endParaRPr lang="es-HN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9228506" y="2737367"/>
            <a:ext cx="8488763" cy="5583863"/>
          </a:xfrm>
          <a:custGeom>
            <a:avLst/>
            <a:gdLst/>
            <a:ahLst/>
            <a:cxnLst/>
            <a:rect l="l" t="t" r="r" b="b"/>
            <a:pathLst>
              <a:path w="8488763" h="5583863">
                <a:moveTo>
                  <a:pt x="0" y="0"/>
                </a:moveTo>
                <a:lnTo>
                  <a:pt x="8488764" y="0"/>
                </a:lnTo>
                <a:lnTo>
                  <a:pt x="8488764" y="5583863"/>
                </a:lnTo>
                <a:lnTo>
                  <a:pt x="0" y="55838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HN"/>
          </a:p>
        </p:txBody>
      </p:sp>
      <p:sp>
        <p:nvSpPr>
          <p:cNvPr id="9" name="Freeform 9"/>
          <p:cNvSpPr/>
          <p:nvPr/>
        </p:nvSpPr>
        <p:spPr>
          <a:xfrm>
            <a:off x="720921" y="2737367"/>
            <a:ext cx="8176893" cy="5575893"/>
          </a:xfrm>
          <a:custGeom>
            <a:avLst/>
            <a:gdLst/>
            <a:ahLst/>
            <a:cxnLst/>
            <a:rect l="l" t="t" r="r" b="b"/>
            <a:pathLst>
              <a:path w="8176893" h="5575893">
                <a:moveTo>
                  <a:pt x="0" y="0"/>
                </a:moveTo>
                <a:lnTo>
                  <a:pt x="8176893" y="0"/>
                </a:lnTo>
                <a:lnTo>
                  <a:pt x="8176893" y="5575893"/>
                </a:lnTo>
                <a:lnTo>
                  <a:pt x="0" y="55758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HN"/>
          </a:p>
        </p:txBody>
      </p:sp>
      <p:sp>
        <p:nvSpPr>
          <p:cNvPr id="10" name="TextBox 10"/>
          <p:cNvSpPr txBox="1"/>
          <p:nvPr/>
        </p:nvSpPr>
        <p:spPr>
          <a:xfrm>
            <a:off x="505823" y="1327270"/>
            <a:ext cx="8504304" cy="6526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568"/>
              </a:lnSpc>
            </a:pPr>
            <a:r>
              <a:rPr lang="en-US" sz="4283" dirty="0">
                <a:solidFill>
                  <a:srgbClr val="FFFFFF"/>
                </a:solidFill>
                <a:latin typeface="Impact"/>
              </a:rPr>
              <a:t>FINANCIAMIENTO MERCADO DE VALORES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464025" y="1327270"/>
            <a:ext cx="8342624" cy="6526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568"/>
              </a:lnSpc>
            </a:pPr>
            <a:r>
              <a:rPr lang="en-US" sz="4283" dirty="0">
                <a:solidFill>
                  <a:srgbClr val="FFFFFF"/>
                </a:solidFill>
                <a:latin typeface="Impact"/>
              </a:rPr>
              <a:t>FINANCIAMIENTO SISTEMA FINANCIERO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C3B9C00D-7D1C-7520-AD09-8B3FB9F0C866}"/>
              </a:ext>
            </a:extLst>
          </p:cNvPr>
          <p:cNvSpPr/>
          <p:nvPr/>
        </p:nvSpPr>
        <p:spPr>
          <a:xfrm>
            <a:off x="6263625" y="8943549"/>
            <a:ext cx="6400800" cy="8382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/>
              <a:t>DIFERENCIA  L 18,273,175</a:t>
            </a:r>
            <a:endParaRPr lang="es-HN" sz="4000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HN"/>
          </a:p>
        </p:txBody>
      </p:sp>
      <p:grpSp>
        <p:nvGrpSpPr>
          <p:cNvPr id="3" name="Group 3"/>
          <p:cNvGrpSpPr/>
          <p:nvPr/>
        </p:nvGrpSpPr>
        <p:grpSpPr>
          <a:xfrm>
            <a:off x="-17519" y="11918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lnTo>
                    <a:pt x="0" y="0"/>
                  </a:lnTo>
                </a:path>
              </a:pathLst>
            </a:custGeom>
            <a:solidFill>
              <a:srgbClr val="06054D">
                <a:alpha val="89804"/>
              </a:srgbClr>
            </a:solidFill>
          </p:spPr>
          <p:txBody>
            <a:bodyPr/>
            <a:lstStyle/>
            <a:p>
              <a:endParaRPr lang="es-HN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83196" y="3761610"/>
            <a:ext cx="4451844" cy="2071362"/>
            <a:chOff x="0" y="0"/>
            <a:chExt cx="6667622" cy="310232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667622" cy="3102323"/>
            </a:xfrm>
            <a:custGeom>
              <a:avLst/>
              <a:gdLst/>
              <a:ahLst/>
              <a:cxnLst/>
              <a:rect l="l" t="t" r="r" b="b"/>
              <a:pathLst>
                <a:path w="6667622" h="3102323">
                  <a:moveTo>
                    <a:pt x="0" y="0"/>
                  </a:moveTo>
                  <a:lnTo>
                    <a:pt x="0" y="3102323"/>
                  </a:lnTo>
                  <a:lnTo>
                    <a:pt x="6667622" y="3102323"/>
                  </a:lnTo>
                  <a:lnTo>
                    <a:pt x="6667622" y="0"/>
                  </a:lnTo>
                  <a:lnTo>
                    <a:pt x="0" y="0"/>
                  </a:lnTo>
                  <a:moveTo>
                    <a:pt x="6606661" y="3041363"/>
                  </a:moveTo>
                  <a:lnTo>
                    <a:pt x="59690" y="3041363"/>
                  </a:lnTo>
                  <a:lnTo>
                    <a:pt x="59690" y="59690"/>
                  </a:lnTo>
                  <a:lnTo>
                    <a:pt x="6606661" y="59690"/>
                  </a:lnTo>
                  <a:lnTo>
                    <a:pt x="6606661" y="3041363"/>
                  </a:lnTo>
                </a:path>
              </a:pathLst>
            </a:custGeom>
            <a:solidFill>
              <a:srgbClr val="FFBB4D"/>
            </a:solidFill>
          </p:spPr>
          <p:txBody>
            <a:bodyPr/>
            <a:lstStyle/>
            <a:p>
              <a:endParaRPr lang="es-HN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83196" y="6894071"/>
            <a:ext cx="4451844" cy="2071362"/>
            <a:chOff x="0" y="0"/>
            <a:chExt cx="6667622" cy="310232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667622" cy="3102323"/>
            </a:xfrm>
            <a:custGeom>
              <a:avLst/>
              <a:gdLst/>
              <a:ahLst/>
              <a:cxnLst/>
              <a:rect l="l" t="t" r="r" b="b"/>
              <a:pathLst>
                <a:path w="6667622" h="3102323">
                  <a:moveTo>
                    <a:pt x="0" y="0"/>
                  </a:moveTo>
                  <a:lnTo>
                    <a:pt x="0" y="3102323"/>
                  </a:lnTo>
                  <a:lnTo>
                    <a:pt x="6667622" y="3102323"/>
                  </a:lnTo>
                  <a:lnTo>
                    <a:pt x="6667622" y="0"/>
                  </a:lnTo>
                  <a:lnTo>
                    <a:pt x="0" y="0"/>
                  </a:lnTo>
                  <a:moveTo>
                    <a:pt x="6606661" y="3041363"/>
                  </a:moveTo>
                  <a:lnTo>
                    <a:pt x="59690" y="3041363"/>
                  </a:lnTo>
                  <a:lnTo>
                    <a:pt x="59690" y="59690"/>
                  </a:lnTo>
                  <a:lnTo>
                    <a:pt x="6606661" y="59690"/>
                  </a:lnTo>
                  <a:lnTo>
                    <a:pt x="6606661" y="3041363"/>
                  </a:lnTo>
                </a:path>
              </a:pathLst>
            </a:custGeom>
            <a:solidFill>
              <a:srgbClr val="FFBB4D"/>
            </a:solidFill>
          </p:spPr>
          <p:txBody>
            <a:bodyPr/>
            <a:lstStyle/>
            <a:p>
              <a:endParaRPr lang="es-HN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70395" y="4310889"/>
            <a:ext cx="825601" cy="972803"/>
            <a:chOff x="0" y="0"/>
            <a:chExt cx="1100801" cy="129707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00801" cy="1297070"/>
            </a:xfrm>
            <a:custGeom>
              <a:avLst/>
              <a:gdLst/>
              <a:ahLst/>
              <a:cxnLst/>
              <a:rect l="l" t="t" r="r" b="b"/>
              <a:pathLst>
                <a:path w="1100801" h="1297070">
                  <a:moveTo>
                    <a:pt x="0" y="0"/>
                  </a:moveTo>
                  <a:lnTo>
                    <a:pt x="1100801" y="0"/>
                  </a:lnTo>
                  <a:lnTo>
                    <a:pt x="1100801" y="1297070"/>
                  </a:lnTo>
                  <a:lnTo>
                    <a:pt x="0" y="12970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8914" r="-8914"/>
              </a:stretch>
            </a:blipFill>
          </p:spPr>
          <p:txBody>
            <a:bodyPr/>
            <a:lstStyle/>
            <a:p>
              <a:endParaRPr lang="es-HN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43037" y="239451"/>
              <a:ext cx="814728" cy="7705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716"/>
                </a:lnSpc>
                <a:spcBef>
                  <a:spcPct val="0"/>
                </a:spcBef>
              </a:pPr>
              <a:r>
                <a:rPr lang="en-US" sz="3600" u="none">
                  <a:solidFill>
                    <a:srgbClr val="FFFFFF"/>
                  </a:solidFill>
                  <a:latin typeface="Aileron Ultra-Bold"/>
                </a:rPr>
                <a:t>1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70395" y="7443351"/>
            <a:ext cx="825601" cy="972803"/>
            <a:chOff x="0" y="0"/>
            <a:chExt cx="1100801" cy="129707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00801" cy="1297070"/>
            </a:xfrm>
            <a:custGeom>
              <a:avLst/>
              <a:gdLst/>
              <a:ahLst/>
              <a:cxnLst/>
              <a:rect l="l" t="t" r="r" b="b"/>
              <a:pathLst>
                <a:path w="1100801" h="1297070">
                  <a:moveTo>
                    <a:pt x="0" y="0"/>
                  </a:moveTo>
                  <a:lnTo>
                    <a:pt x="1100801" y="0"/>
                  </a:lnTo>
                  <a:lnTo>
                    <a:pt x="1100801" y="1297070"/>
                  </a:lnTo>
                  <a:lnTo>
                    <a:pt x="0" y="12970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8914" r="-8914"/>
              </a:stretch>
            </a:blipFill>
          </p:spPr>
          <p:txBody>
            <a:bodyPr/>
            <a:lstStyle/>
            <a:p>
              <a:endParaRPr lang="es-HN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43037" y="239451"/>
              <a:ext cx="814728" cy="7705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716"/>
                </a:lnSpc>
                <a:spcBef>
                  <a:spcPct val="0"/>
                </a:spcBef>
              </a:pPr>
              <a:r>
                <a:rPr lang="en-US" sz="3600">
                  <a:solidFill>
                    <a:srgbClr val="FFFFFF"/>
                  </a:solidFill>
                  <a:latin typeface="Aileron Ultra-Bold"/>
                </a:rPr>
                <a:t>6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124478" y="3761610"/>
            <a:ext cx="4451844" cy="2071362"/>
            <a:chOff x="0" y="0"/>
            <a:chExt cx="6667622" cy="310232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667622" cy="3102323"/>
            </a:xfrm>
            <a:custGeom>
              <a:avLst/>
              <a:gdLst/>
              <a:ahLst/>
              <a:cxnLst/>
              <a:rect l="l" t="t" r="r" b="b"/>
              <a:pathLst>
                <a:path w="6667622" h="3102323">
                  <a:moveTo>
                    <a:pt x="0" y="0"/>
                  </a:moveTo>
                  <a:lnTo>
                    <a:pt x="0" y="3102323"/>
                  </a:lnTo>
                  <a:lnTo>
                    <a:pt x="6667622" y="3102323"/>
                  </a:lnTo>
                  <a:lnTo>
                    <a:pt x="6667622" y="0"/>
                  </a:lnTo>
                  <a:lnTo>
                    <a:pt x="0" y="0"/>
                  </a:lnTo>
                  <a:moveTo>
                    <a:pt x="6606661" y="3041363"/>
                  </a:moveTo>
                  <a:lnTo>
                    <a:pt x="59690" y="3041363"/>
                  </a:lnTo>
                  <a:lnTo>
                    <a:pt x="59690" y="59690"/>
                  </a:lnTo>
                  <a:lnTo>
                    <a:pt x="6606661" y="59690"/>
                  </a:lnTo>
                  <a:lnTo>
                    <a:pt x="6606661" y="3041363"/>
                  </a:lnTo>
                </a:path>
              </a:pathLst>
            </a:custGeom>
            <a:solidFill>
              <a:srgbClr val="E29F27"/>
            </a:solidFill>
          </p:spPr>
          <p:txBody>
            <a:bodyPr/>
            <a:lstStyle/>
            <a:p>
              <a:endParaRPr lang="es-HN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711678" y="4310889"/>
            <a:ext cx="825601" cy="972803"/>
            <a:chOff x="0" y="0"/>
            <a:chExt cx="1100801" cy="129707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00801" cy="1297070"/>
            </a:xfrm>
            <a:custGeom>
              <a:avLst/>
              <a:gdLst/>
              <a:ahLst/>
              <a:cxnLst/>
              <a:rect l="l" t="t" r="r" b="b"/>
              <a:pathLst>
                <a:path w="1100801" h="1297070">
                  <a:moveTo>
                    <a:pt x="0" y="0"/>
                  </a:moveTo>
                  <a:lnTo>
                    <a:pt x="1100801" y="0"/>
                  </a:lnTo>
                  <a:lnTo>
                    <a:pt x="1100801" y="1297070"/>
                  </a:lnTo>
                  <a:lnTo>
                    <a:pt x="0" y="12970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8914" r="-8914"/>
              </a:stretch>
            </a:blipFill>
          </p:spPr>
          <p:txBody>
            <a:bodyPr/>
            <a:lstStyle/>
            <a:p>
              <a:endParaRPr lang="es-HN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43037" y="239451"/>
              <a:ext cx="814728" cy="7705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716"/>
                </a:lnSpc>
                <a:spcBef>
                  <a:spcPct val="0"/>
                </a:spcBef>
              </a:pPr>
              <a:r>
                <a:rPr lang="en-US" sz="3600" u="none">
                  <a:solidFill>
                    <a:srgbClr val="FFFFFF"/>
                  </a:solidFill>
                  <a:latin typeface="Aileron Ultra-Bold"/>
                </a:rPr>
                <a:t>2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2675286" y="3761610"/>
            <a:ext cx="4584014" cy="2071362"/>
            <a:chOff x="0" y="0"/>
            <a:chExt cx="6865576" cy="310232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865576" cy="3102323"/>
            </a:xfrm>
            <a:custGeom>
              <a:avLst/>
              <a:gdLst/>
              <a:ahLst/>
              <a:cxnLst/>
              <a:rect l="l" t="t" r="r" b="b"/>
              <a:pathLst>
                <a:path w="6865576" h="3102323">
                  <a:moveTo>
                    <a:pt x="0" y="0"/>
                  </a:moveTo>
                  <a:lnTo>
                    <a:pt x="0" y="3102323"/>
                  </a:lnTo>
                  <a:lnTo>
                    <a:pt x="6865576" y="3102323"/>
                  </a:lnTo>
                  <a:lnTo>
                    <a:pt x="6865576" y="0"/>
                  </a:lnTo>
                  <a:lnTo>
                    <a:pt x="0" y="0"/>
                  </a:lnTo>
                  <a:moveTo>
                    <a:pt x="6804616" y="3041363"/>
                  </a:moveTo>
                  <a:lnTo>
                    <a:pt x="59690" y="3041363"/>
                  </a:lnTo>
                  <a:lnTo>
                    <a:pt x="59690" y="59690"/>
                  </a:lnTo>
                  <a:lnTo>
                    <a:pt x="6804616" y="59690"/>
                  </a:lnTo>
                  <a:lnTo>
                    <a:pt x="6804616" y="3041363"/>
                  </a:lnTo>
                </a:path>
              </a:pathLst>
            </a:custGeom>
            <a:solidFill>
              <a:srgbClr val="0073FF"/>
            </a:solidFill>
          </p:spPr>
          <p:txBody>
            <a:bodyPr/>
            <a:lstStyle/>
            <a:p>
              <a:endParaRPr lang="es-HN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2262485" y="4310889"/>
            <a:ext cx="825601" cy="972803"/>
            <a:chOff x="0" y="0"/>
            <a:chExt cx="1100801" cy="129707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100801" cy="1297070"/>
            </a:xfrm>
            <a:custGeom>
              <a:avLst/>
              <a:gdLst/>
              <a:ahLst/>
              <a:cxnLst/>
              <a:rect l="l" t="t" r="r" b="b"/>
              <a:pathLst>
                <a:path w="1100801" h="1297070">
                  <a:moveTo>
                    <a:pt x="0" y="0"/>
                  </a:moveTo>
                  <a:lnTo>
                    <a:pt x="1100801" y="0"/>
                  </a:lnTo>
                  <a:lnTo>
                    <a:pt x="1100801" y="1297070"/>
                  </a:lnTo>
                  <a:lnTo>
                    <a:pt x="0" y="12970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8914" r="-8914"/>
              </a:stretch>
            </a:blipFill>
          </p:spPr>
          <p:txBody>
            <a:bodyPr/>
            <a:lstStyle/>
            <a:p>
              <a:endParaRPr lang="es-HN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43037" y="239451"/>
              <a:ext cx="814728" cy="7705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716"/>
                </a:lnSpc>
                <a:spcBef>
                  <a:spcPct val="0"/>
                </a:spcBef>
              </a:pPr>
              <a:r>
                <a:rPr lang="en-US" sz="3600" u="none">
                  <a:solidFill>
                    <a:srgbClr val="FFFFFF"/>
                  </a:solidFill>
                  <a:latin typeface="Aileron Ultra-Bold"/>
                </a:rPr>
                <a:t>3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242343" y="6846869"/>
            <a:ext cx="4451844" cy="2071362"/>
            <a:chOff x="0" y="0"/>
            <a:chExt cx="6667622" cy="3102323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667622" cy="3102323"/>
            </a:xfrm>
            <a:custGeom>
              <a:avLst/>
              <a:gdLst/>
              <a:ahLst/>
              <a:cxnLst/>
              <a:rect l="l" t="t" r="r" b="b"/>
              <a:pathLst>
                <a:path w="6667622" h="3102323">
                  <a:moveTo>
                    <a:pt x="0" y="0"/>
                  </a:moveTo>
                  <a:lnTo>
                    <a:pt x="0" y="3102323"/>
                  </a:lnTo>
                  <a:lnTo>
                    <a:pt x="6667622" y="3102323"/>
                  </a:lnTo>
                  <a:lnTo>
                    <a:pt x="6667622" y="0"/>
                  </a:lnTo>
                  <a:lnTo>
                    <a:pt x="0" y="0"/>
                  </a:lnTo>
                  <a:moveTo>
                    <a:pt x="6606661" y="3041363"/>
                  </a:moveTo>
                  <a:lnTo>
                    <a:pt x="59690" y="3041363"/>
                  </a:lnTo>
                  <a:lnTo>
                    <a:pt x="59690" y="59690"/>
                  </a:lnTo>
                  <a:lnTo>
                    <a:pt x="6606661" y="59690"/>
                  </a:lnTo>
                  <a:lnTo>
                    <a:pt x="6606661" y="3041363"/>
                  </a:lnTo>
                </a:path>
              </a:pathLst>
            </a:custGeom>
            <a:solidFill>
              <a:srgbClr val="E29F27"/>
            </a:solidFill>
          </p:spPr>
          <p:txBody>
            <a:bodyPr/>
            <a:lstStyle/>
            <a:p>
              <a:endParaRPr lang="es-HN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6829542" y="7396149"/>
            <a:ext cx="825601" cy="972803"/>
            <a:chOff x="0" y="0"/>
            <a:chExt cx="1100801" cy="129707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100801" cy="1297070"/>
            </a:xfrm>
            <a:custGeom>
              <a:avLst/>
              <a:gdLst/>
              <a:ahLst/>
              <a:cxnLst/>
              <a:rect l="l" t="t" r="r" b="b"/>
              <a:pathLst>
                <a:path w="1100801" h="1297070">
                  <a:moveTo>
                    <a:pt x="0" y="0"/>
                  </a:moveTo>
                  <a:lnTo>
                    <a:pt x="1100801" y="0"/>
                  </a:lnTo>
                  <a:lnTo>
                    <a:pt x="1100801" y="1297070"/>
                  </a:lnTo>
                  <a:lnTo>
                    <a:pt x="0" y="12970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-8914" r="-8914"/>
              </a:stretch>
            </a:blipFill>
          </p:spPr>
          <p:txBody>
            <a:bodyPr/>
            <a:lstStyle/>
            <a:p>
              <a:endParaRPr lang="es-HN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43037" y="239451"/>
              <a:ext cx="814728" cy="7705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716"/>
                </a:lnSpc>
                <a:spcBef>
                  <a:spcPct val="0"/>
                </a:spcBef>
              </a:pPr>
              <a:r>
                <a:rPr lang="en-US" sz="3600" u="none">
                  <a:solidFill>
                    <a:srgbClr val="FFFFFF"/>
                  </a:solidFill>
                  <a:latin typeface="Aileron Ultra-Bold"/>
                </a:rPr>
                <a:t>5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2783625" y="6846869"/>
            <a:ext cx="4451844" cy="2071362"/>
            <a:chOff x="0" y="0"/>
            <a:chExt cx="6667622" cy="3102323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667622" cy="3102323"/>
            </a:xfrm>
            <a:custGeom>
              <a:avLst/>
              <a:gdLst/>
              <a:ahLst/>
              <a:cxnLst/>
              <a:rect l="l" t="t" r="r" b="b"/>
              <a:pathLst>
                <a:path w="6667622" h="3102323">
                  <a:moveTo>
                    <a:pt x="0" y="0"/>
                  </a:moveTo>
                  <a:lnTo>
                    <a:pt x="0" y="3102323"/>
                  </a:lnTo>
                  <a:lnTo>
                    <a:pt x="6667622" y="3102323"/>
                  </a:lnTo>
                  <a:lnTo>
                    <a:pt x="6667622" y="0"/>
                  </a:lnTo>
                  <a:lnTo>
                    <a:pt x="0" y="0"/>
                  </a:lnTo>
                  <a:moveTo>
                    <a:pt x="6606661" y="3041363"/>
                  </a:moveTo>
                  <a:lnTo>
                    <a:pt x="59690" y="3041363"/>
                  </a:lnTo>
                  <a:lnTo>
                    <a:pt x="59690" y="59690"/>
                  </a:lnTo>
                  <a:lnTo>
                    <a:pt x="6606661" y="59690"/>
                  </a:lnTo>
                  <a:lnTo>
                    <a:pt x="6606661" y="3041363"/>
                  </a:lnTo>
                </a:path>
              </a:pathLst>
            </a:custGeom>
            <a:solidFill>
              <a:srgbClr val="003BF6"/>
            </a:solidFill>
          </p:spPr>
          <p:txBody>
            <a:bodyPr/>
            <a:lstStyle/>
            <a:p>
              <a:endParaRPr lang="es-HN"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2370825" y="7396149"/>
            <a:ext cx="825601" cy="972803"/>
            <a:chOff x="0" y="0"/>
            <a:chExt cx="1100801" cy="129707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100801" cy="1297070"/>
            </a:xfrm>
            <a:custGeom>
              <a:avLst/>
              <a:gdLst/>
              <a:ahLst/>
              <a:cxnLst/>
              <a:rect l="l" t="t" r="r" b="b"/>
              <a:pathLst>
                <a:path w="1100801" h="1297070">
                  <a:moveTo>
                    <a:pt x="0" y="0"/>
                  </a:moveTo>
                  <a:lnTo>
                    <a:pt x="1100801" y="0"/>
                  </a:lnTo>
                  <a:lnTo>
                    <a:pt x="1100801" y="1297070"/>
                  </a:lnTo>
                  <a:lnTo>
                    <a:pt x="0" y="12970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-8914" r="-8914"/>
              </a:stretch>
            </a:blipFill>
          </p:spPr>
          <p:txBody>
            <a:bodyPr/>
            <a:lstStyle/>
            <a:p>
              <a:endParaRPr lang="es-HN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143037" y="239451"/>
              <a:ext cx="814728" cy="7705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716"/>
                </a:lnSpc>
                <a:spcBef>
                  <a:spcPct val="0"/>
                </a:spcBef>
              </a:pPr>
              <a:r>
                <a:rPr lang="en-US" sz="3600" u="none">
                  <a:solidFill>
                    <a:srgbClr val="FFFFFF"/>
                  </a:solidFill>
                  <a:latin typeface="Aileron Ultra-Bold"/>
                </a:rPr>
                <a:t>4</a:t>
              </a:r>
            </a:p>
          </p:txBody>
        </p:sp>
      </p:grpSp>
      <p:sp>
        <p:nvSpPr>
          <p:cNvPr id="36" name="AutoShape 36"/>
          <p:cNvSpPr/>
          <p:nvPr/>
        </p:nvSpPr>
        <p:spPr>
          <a:xfrm>
            <a:off x="6025515" y="4773690"/>
            <a:ext cx="686163" cy="47202"/>
          </a:xfrm>
          <a:prstGeom prst="rect">
            <a:avLst/>
          </a:prstGeom>
          <a:solidFill>
            <a:srgbClr val="FFBB4D"/>
          </a:solidFill>
        </p:spPr>
        <p:txBody>
          <a:bodyPr/>
          <a:lstStyle/>
          <a:p>
            <a:endParaRPr lang="es-HN"/>
          </a:p>
        </p:txBody>
      </p:sp>
      <p:sp>
        <p:nvSpPr>
          <p:cNvPr id="37" name="AutoShape 37"/>
          <p:cNvSpPr/>
          <p:nvPr/>
        </p:nvSpPr>
        <p:spPr>
          <a:xfrm>
            <a:off x="6025515" y="7906151"/>
            <a:ext cx="807253" cy="45730"/>
          </a:xfrm>
          <a:prstGeom prst="rect">
            <a:avLst/>
          </a:prstGeom>
          <a:solidFill>
            <a:srgbClr val="022E7B"/>
          </a:solidFill>
        </p:spPr>
        <p:txBody>
          <a:bodyPr/>
          <a:lstStyle/>
          <a:p>
            <a:endParaRPr lang="es-HN"/>
          </a:p>
        </p:txBody>
      </p:sp>
      <p:sp>
        <p:nvSpPr>
          <p:cNvPr id="38" name="AutoShape 38"/>
          <p:cNvSpPr/>
          <p:nvPr/>
        </p:nvSpPr>
        <p:spPr>
          <a:xfrm>
            <a:off x="11576322" y="4773690"/>
            <a:ext cx="686163" cy="47202"/>
          </a:xfrm>
          <a:prstGeom prst="rect">
            <a:avLst/>
          </a:prstGeom>
          <a:solidFill>
            <a:srgbClr val="E29F27"/>
          </a:solidFill>
        </p:spPr>
        <p:txBody>
          <a:bodyPr/>
          <a:lstStyle/>
          <a:p>
            <a:endParaRPr lang="es-HN"/>
          </a:p>
        </p:txBody>
      </p:sp>
      <p:sp>
        <p:nvSpPr>
          <p:cNvPr id="39" name="AutoShape 39"/>
          <p:cNvSpPr/>
          <p:nvPr/>
        </p:nvSpPr>
        <p:spPr>
          <a:xfrm>
            <a:off x="11684661" y="7882550"/>
            <a:ext cx="686163" cy="47202"/>
          </a:xfrm>
          <a:prstGeom prst="rect">
            <a:avLst/>
          </a:prstGeom>
          <a:solidFill>
            <a:srgbClr val="003BF6"/>
          </a:solidFill>
        </p:spPr>
        <p:txBody>
          <a:bodyPr/>
          <a:lstStyle/>
          <a:p>
            <a:endParaRPr lang="es-HN"/>
          </a:p>
        </p:txBody>
      </p:sp>
      <p:sp>
        <p:nvSpPr>
          <p:cNvPr id="40" name="AutoShape 40"/>
          <p:cNvSpPr/>
          <p:nvPr/>
        </p:nvSpPr>
        <p:spPr>
          <a:xfrm rot="-5400000">
            <a:off x="16131552" y="6311013"/>
            <a:ext cx="3108860" cy="34214"/>
          </a:xfrm>
          <a:prstGeom prst="rect">
            <a:avLst/>
          </a:prstGeom>
          <a:solidFill>
            <a:srgbClr val="0073FF"/>
          </a:solidFill>
        </p:spPr>
        <p:txBody>
          <a:bodyPr/>
          <a:lstStyle/>
          <a:p>
            <a:endParaRPr lang="es-HN"/>
          </a:p>
        </p:txBody>
      </p:sp>
      <p:sp>
        <p:nvSpPr>
          <p:cNvPr id="41" name="AutoShape 41"/>
          <p:cNvSpPr/>
          <p:nvPr/>
        </p:nvSpPr>
        <p:spPr>
          <a:xfrm>
            <a:off x="17235469" y="4773690"/>
            <a:ext cx="433406" cy="47202"/>
          </a:xfrm>
          <a:prstGeom prst="rect">
            <a:avLst/>
          </a:prstGeom>
          <a:solidFill>
            <a:srgbClr val="0073FF"/>
          </a:solidFill>
        </p:spPr>
        <p:txBody>
          <a:bodyPr/>
          <a:lstStyle/>
          <a:p>
            <a:endParaRPr lang="es-HN"/>
          </a:p>
        </p:txBody>
      </p:sp>
      <p:sp>
        <p:nvSpPr>
          <p:cNvPr id="42" name="AutoShape 42"/>
          <p:cNvSpPr/>
          <p:nvPr/>
        </p:nvSpPr>
        <p:spPr>
          <a:xfrm>
            <a:off x="17235469" y="7835349"/>
            <a:ext cx="433406" cy="47202"/>
          </a:xfrm>
          <a:prstGeom prst="rect">
            <a:avLst/>
          </a:prstGeom>
          <a:solidFill>
            <a:srgbClr val="0073FF"/>
          </a:solidFill>
        </p:spPr>
        <p:txBody>
          <a:bodyPr/>
          <a:lstStyle/>
          <a:p>
            <a:endParaRPr lang="es-HN"/>
          </a:p>
        </p:txBody>
      </p:sp>
      <p:sp>
        <p:nvSpPr>
          <p:cNvPr id="43" name="TextBox 43"/>
          <p:cNvSpPr txBox="1"/>
          <p:nvPr/>
        </p:nvSpPr>
        <p:spPr>
          <a:xfrm>
            <a:off x="2049486" y="4128636"/>
            <a:ext cx="3519264" cy="1308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10"/>
              </a:lnSpc>
            </a:pPr>
            <a:r>
              <a:rPr lang="en-US" sz="2700" spc="135">
                <a:solidFill>
                  <a:srgbClr val="FFFFFF"/>
                </a:solidFill>
                <a:latin typeface="Aileron Bold"/>
              </a:rPr>
              <a:t>ACERCARSE A UNA CASA DE BOLSA AUTORIZADA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2049486" y="7432970"/>
            <a:ext cx="3519264" cy="865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10"/>
              </a:lnSpc>
            </a:pPr>
            <a:r>
              <a:rPr lang="en-US" sz="2700" spc="135" dirty="0">
                <a:solidFill>
                  <a:srgbClr val="FFFFFF"/>
                </a:solidFill>
                <a:latin typeface="Aileron Bold"/>
              </a:rPr>
              <a:t>SE HACE LA OFERTA PÚBLICA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7722687" y="4128636"/>
            <a:ext cx="3519264" cy="1308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10"/>
              </a:lnSpc>
            </a:pPr>
            <a:r>
              <a:rPr lang="en-US" sz="2700" spc="135">
                <a:solidFill>
                  <a:srgbClr val="FFFFFF"/>
                </a:solidFill>
                <a:latin typeface="Aileron Bold"/>
              </a:rPr>
              <a:t>LA CASA DE BOLSA LE ASESORA EN LA ESTRUCTURACIÓN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3116425" y="4347711"/>
            <a:ext cx="3938069" cy="870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10"/>
              </a:lnSpc>
            </a:pPr>
            <a:r>
              <a:rPr lang="en-US" sz="2700" spc="135">
                <a:solidFill>
                  <a:srgbClr val="FFFFFF"/>
                </a:solidFill>
                <a:latin typeface="Aileron Bold"/>
              </a:rPr>
              <a:t>SE ELABORA UN PROSPECTO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7672662" y="6941272"/>
            <a:ext cx="3977785" cy="17627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10"/>
              </a:lnSpc>
            </a:pPr>
            <a:r>
              <a:rPr lang="en-US" sz="2700" spc="135" dirty="0">
                <a:solidFill>
                  <a:srgbClr val="FFFFFF"/>
                </a:solidFill>
                <a:latin typeface="Aileron Bold"/>
              </a:rPr>
              <a:t>SE SOMETE APROBACIÓN DE LA CNBS Y SE REGISTRA EN LA BCV 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3388095" y="7213895"/>
            <a:ext cx="3519264" cy="1308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10"/>
              </a:lnSpc>
            </a:pPr>
            <a:r>
              <a:rPr lang="en-US" sz="2700" spc="135">
                <a:solidFill>
                  <a:srgbClr val="FFFFFF"/>
                </a:solidFill>
                <a:latin typeface="Aileron Bold"/>
              </a:rPr>
              <a:t>SE REALIZA UNA CALIFICACIÓN DE RIESGO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3043711" y="1048938"/>
            <a:ext cx="11646586" cy="1782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94"/>
              </a:lnSpc>
            </a:pPr>
            <a:r>
              <a:rPr lang="en-US" sz="5149">
                <a:solidFill>
                  <a:srgbClr val="FFFFFF"/>
                </a:solidFill>
                <a:latin typeface="Impact"/>
              </a:rPr>
              <a:t>¿QUÉ DEBE HACER UNA EMPRESA PARA OBTENER FINANCIAMIENTO BURSÁTIL?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960966" y="4447112"/>
            <a:ext cx="4786327" cy="4067666"/>
          </a:xfrm>
          <a:prstGeom prst="rect">
            <a:avLst/>
          </a:prstGeom>
          <a:solidFill>
            <a:srgbClr val="00B0F0"/>
          </a:solidFill>
        </p:spPr>
        <p:txBody>
          <a:bodyPr/>
          <a:lstStyle/>
          <a:p>
            <a:endParaRPr lang="es-HN"/>
          </a:p>
        </p:txBody>
      </p:sp>
      <p:sp>
        <p:nvSpPr>
          <p:cNvPr id="4" name="AutoShape 4"/>
          <p:cNvSpPr/>
          <p:nvPr/>
        </p:nvSpPr>
        <p:spPr>
          <a:xfrm>
            <a:off x="11496138" y="4447112"/>
            <a:ext cx="4786327" cy="4067666"/>
          </a:xfrm>
          <a:prstGeom prst="rect">
            <a:avLst/>
          </a:prstGeom>
          <a:solidFill>
            <a:srgbClr val="022E7B"/>
          </a:solidFill>
        </p:spPr>
        <p:txBody>
          <a:bodyPr/>
          <a:lstStyle/>
          <a:p>
            <a:endParaRPr lang="es-HN"/>
          </a:p>
        </p:txBody>
      </p:sp>
      <p:sp>
        <p:nvSpPr>
          <p:cNvPr id="5" name="AutoShape 5"/>
          <p:cNvSpPr/>
          <p:nvPr/>
        </p:nvSpPr>
        <p:spPr>
          <a:xfrm>
            <a:off x="6709811" y="4447112"/>
            <a:ext cx="4786327" cy="4067666"/>
          </a:xfrm>
          <a:prstGeom prst="rect">
            <a:avLst/>
          </a:prstGeom>
          <a:solidFill>
            <a:srgbClr val="E29F27"/>
          </a:solidFill>
        </p:spPr>
        <p:txBody>
          <a:bodyPr/>
          <a:lstStyle/>
          <a:p>
            <a:endParaRPr lang="es-HN"/>
          </a:p>
        </p:txBody>
      </p:sp>
      <p:sp>
        <p:nvSpPr>
          <p:cNvPr id="6" name="TextBox 6"/>
          <p:cNvSpPr txBox="1"/>
          <p:nvPr/>
        </p:nvSpPr>
        <p:spPr>
          <a:xfrm>
            <a:off x="2346681" y="5718945"/>
            <a:ext cx="3829113" cy="1485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00"/>
              </a:lnSpc>
            </a:pPr>
            <a:r>
              <a:rPr lang="en-US" sz="3000" spc="117" dirty="0">
                <a:solidFill>
                  <a:srgbClr val="FFFFFF"/>
                </a:solidFill>
                <a:latin typeface="Aileron Bold"/>
              </a:rPr>
              <a:t>EL BCH MANTIENE INVARIABLE SU TPM (3.00%).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229444" y="5471295"/>
            <a:ext cx="3829113" cy="198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 u="none" spc="117" dirty="0">
                <a:solidFill>
                  <a:srgbClr val="FFFFFF"/>
                </a:solidFill>
                <a:latin typeface="Aileron Bold"/>
              </a:rPr>
              <a:t>LA INFLACIÓN POR ENCIMA DEL RANGO META DEL BCH.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108663" y="5223645"/>
            <a:ext cx="3829113" cy="2476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00"/>
              </a:lnSpc>
            </a:pPr>
            <a:r>
              <a:rPr lang="en-US" sz="3000" spc="117" dirty="0">
                <a:solidFill>
                  <a:srgbClr val="FFFFFF"/>
                </a:solidFill>
                <a:latin typeface="Aileron Bold"/>
              </a:rPr>
              <a:t>EXCESO DE LIQUIDEZ DE LAS AFPS Y LOS INSTITUTOS DE PREVISIÓN.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099998" y="2555307"/>
            <a:ext cx="14088004" cy="829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9"/>
              </a:lnSpc>
              <a:spcBef>
                <a:spcPct val="0"/>
              </a:spcBef>
            </a:pPr>
            <a:r>
              <a:rPr lang="en-US" sz="5149" dirty="0">
                <a:solidFill>
                  <a:srgbClr val="FFFFFF"/>
                </a:solidFill>
                <a:latin typeface="Impact"/>
              </a:rPr>
              <a:t>ES UN BUEN MOMENTO PARA FINANCIARSE POR BOLSA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218438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HN"/>
          </a:p>
        </p:txBody>
      </p:sp>
      <p:grpSp>
        <p:nvGrpSpPr>
          <p:cNvPr id="3" name="Group 3"/>
          <p:cNvGrpSpPr/>
          <p:nvPr/>
        </p:nvGrpSpPr>
        <p:grpSpPr>
          <a:xfrm>
            <a:off x="-304800" y="0"/>
            <a:ext cx="18573135" cy="10585277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lnTo>
                    <a:pt x="0" y="0"/>
                  </a:lnTo>
                </a:path>
              </a:pathLst>
            </a:custGeom>
            <a:solidFill>
              <a:srgbClr val="06054D">
                <a:alpha val="89804"/>
              </a:srgbClr>
            </a:solidFill>
          </p:spPr>
          <p:txBody>
            <a:bodyPr/>
            <a:lstStyle/>
            <a:p>
              <a:endParaRPr lang="es-H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6112524" y="4791668"/>
            <a:ext cx="1463230" cy="1300219"/>
          </a:xfrm>
          <a:custGeom>
            <a:avLst/>
            <a:gdLst/>
            <a:ahLst/>
            <a:cxnLst/>
            <a:rect l="l" t="t" r="r" b="b"/>
            <a:pathLst>
              <a:path w="1463230" h="1300219">
                <a:moveTo>
                  <a:pt x="0" y="0"/>
                </a:moveTo>
                <a:lnTo>
                  <a:pt x="1463230" y="0"/>
                </a:lnTo>
                <a:lnTo>
                  <a:pt x="1463230" y="1300219"/>
                </a:lnTo>
                <a:lnTo>
                  <a:pt x="0" y="13002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6268" b="-6268"/>
            </a:stretch>
          </a:blipFill>
        </p:spPr>
        <p:txBody>
          <a:bodyPr/>
          <a:lstStyle/>
          <a:p>
            <a:endParaRPr lang="es-HN"/>
          </a:p>
        </p:txBody>
      </p:sp>
      <p:sp>
        <p:nvSpPr>
          <p:cNvPr id="7" name="TextBox 7"/>
          <p:cNvSpPr txBox="1"/>
          <p:nvPr/>
        </p:nvSpPr>
        <p:spPr>
          <a:xfrm>
            <a:off x="6268183" y="5125636"/>
            <a:ext cx="1082970" cy="584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16"/>
              </a:lnSpc>
              <a:spcBef>
                <a:spcPct val="0"/>
              </a:spcBef>
            </a:pPr>
            <a:r>
              <a:rPr lang="en-US" sz="3600" u="none">
                <a:solidFill>
                  <a:srgbClr val="FFFFFF"/>
                </a:solidFill>
                <a:latin typeface="Aileron Ultra-Bold"/>
              </a:rPr>
              <a:t>3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863517" y="2971758"/>
            <a:ext cx="4146667" cy="14595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</a:pPr>
            <a:r>
              <a:rPr lang="en-US" sz="2199" spc="109" dirty="0">
                <a:solidFill>
                  <a:srgbClr val="FFFFFF"/>
                </a:solidFill>
                <a:latin typeface="Aileron Bold"/>
              </a:rPr>
              <a:t>REGISTRANDO NUEVOS INSTRUMENTOS DE INVERSIÓN DEL MERCADO INTERNACIONAL.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9812122" y="3338471"/>
            <a:ext cx="3158124" cy="2753416"/>
            <a:chOff x="0" y="-19049"/>
            <a:chExt cx="4210832" cy="3671221"/>
          </a:xfrm>
        </p:grpSpPr>
        <p:sp>
          <p:nvSpPr>
            <p:cNvPr id="10" name="Freeform 10"/>
            <p:cNvSpPr/>
            <p:nvPr/>
          </p:nvSpPr>
          <p:spPr>
            <a:xfrm>
              <a:off x="1129929" y="1918547"/>
              <a:ext cx="1950973" cy="1733625"/>
            </a:xfrm>
            <a:custGeom>
              <a:avLst/>
              <a:gdLst/>
              <a:ahLst/>
              <a:cxnLst/>
              <a:rect l="l" t="t" r="r" b="b"/>
              <a:pathLst>
                <a:path w="1950973" h="1733625">
                  <a:moveTo>
                    <a:pt x="0" y="0"/>
                  </a:moveTo>
                  <a:lnTo>
                    <a:pt x="1950974" y="0"/>
                  </a:lnTo>
                  <a:lnTo>
                    <a:pt x="1950974" y="1733625"/>
                  </a:lnTo>
                  <a:lnTo>
                    <a:pt x="0" y="17336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t="-6268" b="-6268"/>
              </a:stretch>
            </a:blipFill>
          </p:spPr>
          <p:txBody>
            <a:bodyPr/>
            <a:lstStyle/>
            <a:p>
              <a:endParaRPr lang="es-HN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383436" y="2379712"/>
              <a:ext cx="1443960" cy="7636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716"/>
                </a:lnSpc>
                <a:spcBef>
                  <a:spcPct val="0"/>
                </a:spcBef>
              </a:pPr>
              <a:r>
                <a:rPr lang="en-US" sz="3600" u="none">
                  <a:solidFill>
                    <a:srgbClr val="FFFFFF"/>
                  </a:solidFill>
                  <a:latin typeface="Aileron Ultra-Bold"/>
                </a:rPr>
                <a:t>5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19049"/>
              <a:ext cx="4210832" cy="14501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59"/>
                </a:lnSpc>
              </a:pPr>
              <a:r>
                <a:rPr lang="en-US" sz="2199" spc="109" dirty="0">
                  <a:solidFill>
                    <a:srgbClr val="FFFFFF"/>
                  </a:solidFill>
                  <a:latin typeface="Aileron Bold"/>
                </a:rPr>
                <a:t>PROMOVIENDO EL DESARROLLO DE UN VECTOR DE PRECIOS.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3710535" y="6239505"/>
            <a:ext cx="1463230" cy="1300219"/>
          </a:xfrm>
          <a:custGeom>
            <a:avLst/>
            <a:gdLst/>
            <a:ahLst/>
            <a:cxnLst/>
            <a:rect l="l" t="t" r="r" b="b"/>
            <a:pathLst>
              <a:path w="1463230" h="1300219">
                <a:moveTo>
                  <a:pt x="0" y="0"/>
                </a:moveTo>
                <a:lnTo>
                  <a:pt x="1463230" y="0"/>
                </a:lnTo>
                <a:lnTo>
                  <a:pt x="1463230" y="1300219"/>
                </a:lnTo>
                <a:lnTo>
                  <a:pt x="0" y="13002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6268" b="-6268"/>
            </a:stretch>
          </a:blipFill>
        </p:spPr>
        <p:txBody>
          <a:bodyPr/>
          <a:lstStyle/>
          <a:p>
            <a:endParaRPr lang="es-HN"/>
          </a:p>
        </p:txBody>
      </p:sp>
      <p:sp>
        <p:nvSpPr>
          <p:cNvPr id="14" name="TextBox 14"/>
          <p:cNvSpPr txBox="1"/>
          <p:nvPr/>
        </p:nvSpPr>
        <p:spPr>
          <a:xfrm>
            <a:off x="3900665" y="6573473"/>
            <a:ext cx="1082970" cy="584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16"/>
              </a:lnSpc>
              <a:spcBef>
                <a:spcPct val="0"/>
              </a:spcBef>
            </a:pPr>
            <a:r>
              <a:rPr lang="en-US" sz="3600" u="none">
                <a:solidFill>
                  <a:srgbClr val="FFFFFF"/>
                </a:solidFill>
                <a:latin typeface="Aileron Ultra-Bold"/>
              </a:rPr>
              <a:t>2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455631" y="7903570"/>
            <a:ext cx="3973037" cy="1831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</a:pPr>
            <a:r>
              <a:rPr lang="en-US" sz="2199" spc="109" dirty="0">
                <a:solidFill>
                  <a:srgbClr val="FFFFFF"/>
                </a:solidFill>
                <a:latin typeface="Aileron Bold"/>
              </a:rPr>
              <a:t>TRATANDO DE ATRAER A NUEVAS EMPRESAS QUE QUIERAN FINANCIARSE POR MEDIO DE LA BOLSA DE VALORES.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7313053" y="6239505"/>
            <a:ext cx="3536646" cy="3128330"/>
            <a:chOff x="0" y="0"/>
            <a:chExt cx="4715528" cy="4171108"/>
          </a:xfrm>
        </p:grpSpPr>
        <p:sp>
          <p:nvSpPr>
            <p:cNvPr id="17" name="Freeform 17"/>
            <p:cNvSpPr/>
            <p:nvPr/>
          </p:nvSpPr>
          <p:spPr>
            <a:xfrm>
              <a:off x="1319035" y="0"/>
              <a:ext cx="1950973" cy="1733625"/>
            </a:xfrm>
            <a:custGeom>
              <a:avLst/>
              <a:gdLst/>
              <a:ahLst/>
              <a:cxnLst/>
              <a:rect l="l" t="t" r="r" b="b"/>
              <a:pathLst>
                <a:path w="1950973" h="1733625">
                  <a:moveTo>
                    <a:pt x="0" y="0"/>
                  </a:moveTo>
                  <a:lnTo>
                    <a:pt x="1950973" y="0"/>
                  </a:lnTo>
                  <a:lnTo>
                    <a:pt x="1950973" y="1733625"/>
                  </a:lnTo>
                  <a:lnTo>
                    <a:pt x="0" y="17336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t="-6268" b="-6268"/>
              </a:stretch>
            </a:blipFill>
          </p:spPr>
          <p:txBody>
            <a:bodyPr/>
            <a:lstStyle/>
            <a:p>
              <a:endParaRPr lang="es-HN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572542" y="461166"/>
              <a:ext cx="1443960" cy="7636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716"/>
                </a:lnSpc>
                <a:spcBef>
                  <a:spcPct val="0"/>
                </a:spcBef>
              </a:pPr>
              <a:r>
                <a:rPr lang="en-US" sz="3600" u="none">
                  <a:solidFill>
                    <a:srgbClr val="FFFFFF"/>
                  </a:solidFill>
                  <a:latin typeface="Aileron Ultra-Bold"/>
                </a:rPr>
                <a:t>4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2225105"/>
              <a:ext cx="4715528" cy="194600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859"/>
                </a:lnSpc>
              </a:pPr>
              <a:r>
                <a:rPr lang="en-US" sz="2199" spc="109" dirty="0">
                  <a:solidFill>
                    <a:srgbClr val="FFFFFF"/>
                  </a:solidFill>
                  <a:latin typeface="Aileron Bold"/>
                </a:rPr>
                <a:t>DESARROLLANDO ALIANZAS CON OTRAS DEPOSITARIAS EN LA REGIÓN.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1347040" y="4791668"/>
            <a:ext cx="1463230" cy="1300219"/>
          </a:xfrm>
          <a:custGeom>
            <a:avLst/>
            <a:gdLst/>
            <a:ahLst/>
            <a:cxnLst/>
            <a:rect l="l" t="t" r="r" b="b"/>
            <a:pathLst>
              <a:path w="1463230" h="1300219">
                <a:moveTo>
                  <a:pt x="0" y="0"/>
                </a:moveTo>
                <a:lnTo>
                  <a:pt x="1463230" y="0"/>
                </a:lnTo>
                <a:lnTo>
                  <a:pt x="1463230" y="1300219"/>
                </a:lnTo>
                <a:lnTo>
                  <a:pt x="0" y="130021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6268" b="-6268"/>
            </a:stretch>
          </a:blipFill>
        </p:spPr>
        <p:txBody>
          <a:bodyPr/>
          <a:lstStyle/>
          <a:p>
            <a:endParaRPr lang="es-HN"/>
          </a:p>
        </p:txBody>
      </p:sp>
      <p:sp>
        <p:nvSpPr>
          <p:cNvPr id="21" name="TextBox 21"/>
          <p:cNvSpPr txBox="1"/>
          <p:nvPr/>
        </p:nvSpPr>
        <p:spPr>
          <a:xfrm>
            <a:off x="1537170" y="5125636"/>
            <a:ext cx="1082970" cy="584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16"/>
              </a:lnSpc>
              <a:spcBef>
                <a:spcPct val="0"/>
              </a:spcBef>
            </a:pPr>
            <a:r>
              <a:rPr lang="en-US" sz="3600" u="none">
                <a:solidFill>
                  <a:srgbClr val="FFFFFF"/>
                </a:solidFill>
                <a:latin typeface="Aileron Ultra-Bold"/>
              </a:rPr>
              <a:t>1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42859" y="3557529"/>
            <a:ext cx="2431514" cy="1087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</a:pPr>
            <a:r>
              <a:rPr lang="en-US" sz="2199" spc="109" dirty="0">
                <a:solidFill>
                  <a:srgbClr val="FFFFFF"/>
                </a:solidFill>
                <a:latin typeface="Aileron Bold"/>
              </a:rPr>
              <a:t>PROGRAMAS DE EDUCACIÓN BURSÁTIL.</a:t>
            </a:r>
          </a:p>
        </p:txBody>
      </p:sp>
      <p:sp>
        <p:nvSpPr>
          <p:cNvPr id="23" name="Freeform 23"/>
          <p:cNvSpPr/>
          <p:nvPr/>
        </p:nvSpPr>
        <p:spPr>
          <a:xfrm>
            <a:off x="15087498" y="4791668"/>
            <a:ext cx="1463230" cy="1300219"/>
          </a:xfrm>
          <a:custGeom>
            <a:avLst/>
            <a:gdLst/>
            <a:ahLst/>
            <a:cxnLst/>
            <a:rect l="l" t="t" r="r" b="b"/>
            <a:pathLst>
              <a:path w="1463230" h="1300219">
                <a:moveTo>
                  <a:pt x="0" y="0"/>
                </a:moveTo>
                <a:lnTo>
                  <a:pt x="1463230" y="0"/>
                </a:lnTo>
                <a:lnTo>
                  <a:pt x="1463230" y="1300219"/>
                </a:lnTo>
                <a:lnTo>
                  <a:pt x="0" y="130021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6268" b="-6268"/>
            </a:stretch>
          </a:blipFill>
        </p:spPr>
        <p:txBody>
          <a:bodyPr/>
          <a:lstStyle/>
          <a:p>
            <a:endParaRPr lang="es-HN"/>
          </a:p>
        </p:txBody>
      </p:sp>
      <p:sp>
        <p:nvSpPr>
          <p:cNvPr id="24" name="TextBox 24"/>
          <p:cNvSpPr txBox="1"/>
          <p:nvPr/>
        </p:nvSpPr>
        <p:spPr>
          <a:xfrm>
            <a:off x="15277628" y="5125636"/>
            <a:ext cx="1082970" cy="584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16"/>
              </a:lnSpc>
              <a:spcBef>
                <a:spcPct val="0"/>
              </a:spcBef>
            </a:pPr>
            <a:r>
              <a:rPr lang="en-US" sz="3600" dirty="0">
                <a:solidFill>
                  <a:srgbClr val="FFFFFF"/>
                </a:solidFill>
                <a:latin typeface="Aileron Ultra-Bold"/>
              </a:rPr>
              <a:t>7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4317536" y="2971758"/>
            <a:ext cx="3003155" cy="1459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</a:pPr>
            <a:r>
              <a:rPr lang="en-US" sz="2199" spc="109" dirty="0">
                <a:solidFill>
                  <a:srgbClr val="FFFFFF"/>
                </a:solidFill>
                <a:latin typeface="Aileron Bold"/>
              </a:rPr>
              <a:t>CONFORMANDO LA CENTRAL HONDUREÑA DE VALORES (CEHVAL).</a:t>
            </a:r>
          </a:p>
        </p:txBody>
      </p:sp>
      <p:sp>
        <p:nvSpPr>
          <p:cNvPr id="26" name="Freeform 26"/>
          <p:cNvSpPr/>
          <p:nvPr/>
        </p:nvSpPr>
        <p:spPr>
          <a:xfrm>
            <a:off x="12970246" y="6239505"/>
            <a:ext cx="1463230" cy="1300219"/>
          </a:xfrm>
          <a:custGeom>
            <a:avLst/>
            <a:gdLst/>
            <a:ahLst/>
            <a:cxnLst/>
            <a:rect l="l" t="t" r="r" b="b"/>
            <a:pathLst>
              <a:path w="1463230" h="1300219">
                <a:moveTo>
                  <a:pt x="0" y="0"/>
                </a:moveTo>
                <a:lnTo>
                  <a:pt x="1463230" y="0"/>
                </a:lnTo>
                <a:lnTo>
                  <a:pt x="1463230" y="1300219"/>
                </a:lnTo>
                <a:lnTo>
                  <a:pt x="0" y="13002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6268" b="-6268"/>
            </a:stretch>
          </a:blipFill>
        </p:spPr>
        <p:txBody>
          <a:bodyPr/>
          <a:lstStyle/>
          <a:p>
            <a:endParaRPr lang="es-HN"/>
          </a:p>
        </p:txBody>
      </p:sp>
      <p:sp>
        <p:nvSpPr>
          <p:cNvPr id="27" name="TextBox 27"/>
          <p:cNvSpPr txBox="1"/>
          <p:nvPr/>
        </p:nvSpPr>
        <p:spPr>
          <a:xfrm>
            <a:off x="13160376" y="6573473"/>
            <a:ext cx="1082970" cy="584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16"/>
              </a:lnSpc>
              <a:spcBef>
                <a:spcPct val="0"/>
              </a:spcBef>
            </a:pPr>
            <a:r>
              <a:rPr lang="en-US" sz="3600">
                <a:solidFill>
                  <a:srgbClr val="FFFFFF"/>
                </a:solidFill>
                <a:latin typeface="Aileron Ultra-Bold"/>
              </a:rPr>
              <a:t>6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2551784" y="7908333"/>
            <a:ext cx="2847234" cy="1831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</a:pPr>
            <a:r>
              <a:rPr lang="en-US" sz="2199" spc="109" dirty="0">
                <a:solidFill>
                  <a:srgbClr val="FFFFFF"/>
                </a:solidFill>
                <a:latin typeface="Aileron Bold"/>
              </a:rPr>
              <a:t>DESARROLLANDO UN MARKET MONITOR EN ALIANZA CON LSEG. </a:t>
            </a:r>
          </a:p>
        </p:txBody>
      </p:sp>
      <p:sp>
        <p:nvSpPr>
          <p:cNvPr id="29" name="AutoShape 29"/>
          <p:cNvSpPr/>
          <p:nvPr/>
        </p:nvSpPr>
        <p:spPr>
          <a:xfrm>
            <a:off x="2830119" y="6140927"/>
            <a:ext cx="608466" cy="406949"/>
          </a:xfrm>
          <a:prstGeom prst="line">
            <a:avLst/>
          </a:prstGeom>
          <a:ln w="57150" cap="rnd">
            <a:solidFill>
              <a:srgbClr val="FFFFFF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s-HN"/>
          </a:p>
        </p:txBody>
      </p:sp>
      <p:sp>
        <p:nvSpPr>
          <p:cNvPr id="30" name="AutoShape 30"/>
          <p:cNvSpPr/>
          <p:nvPr/>
        </p:nvSpPr>
        <p:spPr>
          <a:xfrm>
            <a:off x="7438360" y="6140927"/>
            <a:ext cx="608466" cy="406949"/>
          </a:xfrm>
          <a:prstGeom prst="line">
            <a:avLst/>
          </a:prstGeom>
          <a:ln w="57150" cap="rnd">
            <a:solidFill>
              <a:srgbClr val="FFFFFF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s-HN"/>
          </a:p>
        </p:txBody>
      </p:sp>
      <p:sp>
        <p:nvSpPr>
          <p:cNvPr id="31" name="AutoShape 31"/>
          <p:cNvSpPr/>
          <p:nvPr/>
        </p:nvSpPr>
        <p:spPr>
          <a:xfrm>
            <a:off x="12228120" y="6140927"/>
            <a:ext cx="608466" cy="406949"/>
          </a:xfrm>
          <a:prstGeom prst="line">
            <a:avLst/>
          </a:prstGeom>
          <a:ln w="57150" cap="rnd">
            <a:solidFill>
              <a:srgbClr val="FFFFFF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s-HN"/>
          </a:p>
        </p:txBody>
      </p:sp>
      <p:sp>
        <p:nvSpPr>
          <p:cNvPr id="32" name="AutoShape 32"/>
          <p:cNvSpPr/>
          <p:nvPr/>
        </p:nvSpPr>
        <p:spPr>
          <a:xfrm flipV="1">
            <a:off x="5407948" y="6165908"/>
            <a:ext cx="639060" cy="356988"/>
          </a:xfrm>
          <a:prstGeom prst="line">
            <a:avLst/>
          </a:prstGeom>
          <a:ln w="57150" cap="rnd">
            <a:solidFill>
              <a:srgbClr val="FFFFFF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s-HN"/>
          </a:p>
        </p:txBody>
      </p:sp>
      <p:sp>
        <p:nvSpPr>
          <p:cNvPr id="33" name="AutoShape 33"/>
          <p:cNvSpPr/>
          <p:nvPr/>
        </p:nvSpPr>
        <p:spPr>
          <a:xfrm flipV="1">
            <a:off x="10016188" y="6165908"/>
            <a:ext cx="639060" cy="356988"/>
          </a:xfrm>
          <a:prstGeom prst="line">
            <a:avLst/>
          </a:prstGeom>
          <a:ln w="57150" cap="rnd">
            <a:solidFill>
              <a:srgbClr val="FFFFFF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s-HN"/>
          </a:p>
        </p:txBody>
      </p:sp>
      <p:sp>
        <p:nvSpPr>
          <p:cNvPr id="34" name="AutoShape 34"/>
          <p:cNvSpPr/>
          <p:nvPr/>
        </p:nvSpPr>
        <p:spPr>
          <a:xfrm flipV="1">
            <a:off x="14805948" y="6165908"/>
            <a:ext cx="639060" cy="356988"/>
          </a:xfrm>
          <a:prstGeom prst="line">
            <a:avLst/>
          </a:prstGeom>
          <a:ln w="57150" cap="rnd">
            <a:solidFill>
              <a:srgbClr val="FFFFFF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s-HN"/>
          </a:p>
        </p:txBody>
      </p:sp>
      <p:sp>
        <p:nvSpPr>
          <p:cNvPr id="35" name="TextBox 35"/>
          <p:cNvSpPr txBox="1"/>
          <p:nvPr/>
        </p:nvSpPr>
        <p:spPr>
          <a:xfrm>
            <a:off x="2696967" y="549867"/>
            <a:ext cx="12894065" cy="1907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9"/>
              </a:lnSpc>
              <a:spcBef>
                <a:spcPct val="0"/>
              </a:spcBef>
            </a:pPr>
            <a:r>
              <a:rPr lang="en-US" sz="5149">
                <a:solidFill>
                  <a:srgbClr val="FFFFFF"/>
                </a:solidFill>
                <a:latin typeface="Impact"/>
              </a:rPr>
              <a:t>¿QUÉ ESTAMOS HACIENDO EN LA BOLSA CENTROAMERICANA DE VALORES?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226" b="-56921"/>
            </a:stretch>
          </a:blipFill>
        </p:spPr>
        <p:txBody>
          <a:bodyPr/>
          <a:lstStyle/>
          <a:p>
            <a:endParaRPr lang="es-HN"/>
          </a:p>
        </p:txBody>
      </p:sp>
      <p:grpSp>
        <p:nvGrpSpPr>
          <p:cNvPr id="3" name="Group 3"/>
          <p:cNvGrpSpPr/>
          <p:nvPr/>
        </p:nvGrpSpPr>
        <p:grpSpPr>
          <a:xfrm>
            <a:off x="0" y="7542171"/>
            <a:ext cx="18288000" cy="1865309"/>
            <a:chOff x="0" y="0"/>
            <a:chExt cx="4816593" cy="4912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491275"/>
            </a:xfrm>
            <a:custGeom>
              <a:avLst/>
              <a:gdLst/>
              <a:ahLst/>
              <a:cxnLst/>
              <a:rect l="l" t="t" r="r" b="b"/>
              <a:pathLst>
                <a:path w="4816592" h="491275">
                  <a:moveTo>
                    <a:pt x="0" y="0"/>
                  </a:moveTo>
                  <a:lnTo>
                    <a:pt x="4816592" y="0"/>
                  </a:lnTo>
                  <a:lnTo>
                    <a:pt x="4816592" y="491275"/>
                  </a:lnTo>
                  <a:lnTo>
                    <a:pt x="0" y="491275"/>
                  </a:lnTo>
                  <a:lnTo>
                    <a:pt x="0" y="0"/>
                  </a:lnTo>
                </a:path>
              </a:pathLst>
            </a:custGeom>
            <a:solidFill>
              <a:srgbClr val="003BF6">
                <a:alpha val="80000"/>
              </a:srgbClr>
            </a:solidFill>
          </p:spPr>
          <p:txBody>
            <a:bodyPr/>
            <a:lstStyle/>
            <a:p>
              <a:endParaRPr lang="es-H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31935" y="8083275"/>
            <a:ext cx="16224125" cy="783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789"/>
              </a:lnSpc>
              <a:spcBef>
                <a:spcPct val="0"/>
              </a:spcBef>
            </a:pPr>
            <a:r>
              <a:rPr lang="en-US" sz="4849" dirty="0">
                <a:solidFill>
                  <a:srgbClr val="FFFFFF"/>
                </a:solidFill>
                <a:latin typeface="Impact"/>
              </a:rPr>
              <a:t>LOS INVITAMOS A QUE FORMEN PARTE DEL MERCADO DE VALORES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HN"/>
          </a:p>
        </p:txBody>
      </p:sp>
      <p:grpSp>
        <p:nvGrpSpPr>
          <p:cNvPr id="3" name="Group 3"/>
          <p:cNvGrpSpPr/>
          <p:nvPr/>
        </p:nvGrpSpPr>
        <p:grpSpPr>
          <a:xfrm>
            <a:off x="0" y="7827921"/>
            <a:ext cx="18288000" cy="1865309"/>
            <a:chOff x="0" y="0"/>
            <a:chExt cx="4816593" cy="4912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491275"/>
            </a:xfrm>
            <a:custGeom>
              <a:avLst/>
              <a:gdLst/>
              <a:ahLst/>
              <a:cxnLst/>
              <a:rect l="l" t="t" r="r" b="b"/>
              <a:pathLst>
                <a:path w="4816592" h="491275">
                  <a:moveTo>
                    <a:pt x="0" y="0"/>
                  </a:moveTo>
                  <a:lnTo>
                    <a:pt x="4816592" y="0"/>
                  </a:lnTo>
                  <a:lnTo>
                    <a:pt x="4816592" y="491275"/>
                  </a:lnTo>
                  <a:lnTo>
                    <a:pt x="0" y="491275"/>
                  </a:lnTo>
                  <a:lnTo>
                    <a:pt x="0" y="0"/>
                  </a:lnTo>
                </a:path>
              </a:pathLst>
            </a:custGeom>
            <a:solidFill>
              <a:srgbClr val="003BF6">
                <a:alpha val="80000"/>
              </a:srgbClr>
            </a:solidFill>
          </p:spPr>
          <p:txBody>
            <a:bodyPr/>
            <a:lstStyle/>
            <a:p>
              <a:endParaRPr lang="es-H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334591" y="8345814"/>
            <a:ext cx="13618813" cy="829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209"/>
              </a:lnSpc>
              <a:spcBef>
                <a:spcPct val="0"/>
              </a:spcBef>
            </a:pPr>
            <a:r>
              <a:rPr lang="en-US" sz="5149" dirty="0">
                <a:solidFill>
                  <a:srgbClr val="FFFFFF"/>
                </a:solidFill>
                <a:latin typeface="Impact"/>
              </a:rPr>
              <a:t>EL MERCADO DE VALORES LO IMPULSAMOS TODOS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HN"/>
          </a:p>
        </p:txBody>
      </p:sp>
      <p:grpSp>
        <p:nvGrpSpPr>
          <p:cNvPr id="3" name="Group 3"/>
          <p:cNvGrpSpPr/>
          <p:nvPr/>
        </p:nvGrpSpPr>
        <p:grpSpPr>
          <a:xfrm>
            <a:off x="0" y="6332069"/>
            <a:ext cx="18288000" cy="1527793"/>
            <a:chOff x="0" y="0"/>
            <a:chExt cx="4816593" cy="40238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402382"/>
            </a:xfrm>
            <a:custGeom>
              <a:avLst/>
              <a:gdLst/>
              <a:ahLst/>
              <a:cxnLst/>
              <a:rect l="l" t="t" r="r" b="b"/>
              <a:pathLst>
                <a:path w="4816592" h="402382">
                  <a:moveTo>
                    <a:pt x="0" y="0"/>
                  </a:moveTo>
                  <a:lnTo>
                    <a:pt x="4816592" y="0"/>
                  </a:lnTo>
                  <a:lnTo>
                    <a:pt x="4816592" y="402382"/>
                  </a:lnTo>
                  <a:lnTo>
                    <a:pt x="0" y="402382"/>
                  </a:lnTo>
                  <a:lnTo>
                    <a:pt x="0" y="0"/>
                  </a:lnTo>
                </a:path>
              </a:pathLst>
            </a:custGeom>
            <a:solidFill>
              <a:srgbClr val="003BF6">
                <a:alpha val="80000"/>
              </a:srgbClr>
            </a:solidFill>
          </p:spPr>
          <p:txBody>
            <a:bodyPr/>
            <a:lstStyle/>
            <a:p>
              <a:endParaRPr lang="es-H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101522" y="7850338"/>
            <a:ext cx="6084957" cy="1398437"/>
            <a:chOff x="0" y="0"/>
            <a:chExt cx="1602622" cy="36831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02622" cy="368313"/>
            </a:xfrm>
            <a:custGeom>
              <a:avLst/>
              <a:gdLst/>
              <a:ahLst/>
              <a:cxnLst/>
              <a:rect l="l" t="t" r="r" b="b"/>
              <a:pathLst>
                <a:path w="1602622" h="368313">
                  <a:moveTo>
                    <a:pt x="0" y="0"/>
                  </a:moveTo>
                  <a:lnTo>
                    <a:pt x="1602622" y="0"/>
                  </a:lnTo>
                  <a:lnTo>
                    <a:pt x="1602622" y="368313"/>
                  </a:lnTo>
                  <a:lnTo>
                    <a:pt x="0" y="368313"/>
                  </a:lnTo>
                  <a:lnTo>
                    <a:pt x="0" y="0"/>
                  </a:lnTo>
                </a:path>
              </a:pathLst>
            </a:custGeom>
            <a:solidFill>
              <a:srgbClr val="E29F27">
                <a:alpha val="80000"/>
              </a:srgbClr>
            </a:solidFill>
          </p:spPr>
          <p:txBody>
            <a:bodyPr/>
            <a:lstStyle/>
            <a:p>
              <a:endParaRPr lang="es-HN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667000" y="6545026"/>
            <a:ext cx="13637966" cy="10161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749"/>
              </a:lnSpc>
              <a:spcBef>
                <a:spcPct val="0"/>
              </a:spcBef>
            </a:pPr>
            <a:r>
              <a:rPr lang="en-US" sz="6249" dirty="0">
                <a:solidFill>
                  <a:srgbClr val="FFFFFF"/>
                </a:solidFill>
                <a:latin typeface="Impact"/>
              </a:rPr>
              <a:t>FORO DE ATRACCIÓN DE NUEVOS EMISORES​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344464" y="8148998"/>
            <a:ext cx="523245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</a:pPr>
            <a:r>
              <a:rPr lang="en-US" sz="3200" b="1" dirty="0">
                <a:solidFill>
                  <a:srgbClr val="FFFFFF"/>
                </a:solidFill>
                <a:latin typeface="Aileron Bold"/>
              </a:rPr>
              <a:t>EDGAR GUTIÉRREZ​</a:t>
            </a:r>
            <a:endParaRPr lang="es-ES" sz="3200" dirty="0"/>
          </a:p>
          <a:p>
            <a:pPr algn="ctr">
              <a:lnSpc>
                <a:spcPts val="3599"/>
              </a:lnSpc>
            </a:pPr>
            <a:r>
              <a:rPr lang="en-US" sz="3200" b="1" dirty="0">
                <a:solidFill>
                  <a:srgbClr val="FFFFFF"/>
                </a:solidFill>
                <a:latin typeface="Aileron Bold"/>
              </a:rPr>
              <a:t>GERENTE GENERAL, BCV</a:t>
            </a:r>
            <a:r>
              <a:rPr lang="en-US" sz="3200" dirty="0">
                <a:solidFill>
                  <a:srgbClr val="FFFFFF"/>
                </a:solidFill>
                <a:latin typeface="Aileron Bold"/>
              </a:rPr>
              <a:t>​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7827921"/>
            <a:ext cx="18288000" cy="1865309"/>
            <a:chOff x="0" y="0"/>
            <a:chExt cx="4816593" cy="4912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491275"/>
            </a:xfrm>
            <a:custGeom>
              <a:avLst/>
              <a:gdLst/>
              <a:ahLst/>
              <a:cxnLst/>
              <a:rect l="l" t="t" r="r" b="b"/>
              <a:pathLst>
                <a:path w="4816592" h="491275">
                  <a:moveTo>
                    <a:pt x="0" y="0"/>
                  </a:moveTo>
                  <a:lnTo>
                    <a:pt x="4816592" y="0"/>
                  </a:lnTo>
                  <a:lnTo>
                    <a:pt x="4816592" y="491275"/>
                  </a:lnTo>
                  <a:lnTo>
                    <a:pt x="0" y="491275"/>
                  </a:lnTo>
                  <a:lnTo>
                    <a:pt x="0" y="0"/>
                  </a:lnTo>
                </a:path>
              </a:pathLst>
            </a:custGeom>
            <a:solidFill>
              <a:srgbClr val="003BF6">
                <a:alpha val="80000"/>
              </a:srgbClr>
            </a:solidFill>
          </p:spPr>
          <p:txBody>
            <a:bodyPr/>
            <a:lstStyle/>
            <a:p>
              <a:endParaRPr lang="es-H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356434" y="6674953"/>
            <a:ext cx="7358817" cy="1152968"/>
            <a:chOff x="0" y="0"/>
            <a:chExt cx="1938125" cy="30366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38125" cy="303662"/>
            </a:xfrm>
            <a:custGeom>
              <a:avLst/>
              <a:gdLst/>
              <a:ahLst/>
              <a:cxnLst/>
              <a:rect l="l" t="t" r="r" b="b"/>
              <a:pathLst>
                <a:path w="1938125" h="303662">
                  <a:moveTo>
                    <a:pt x="0" y="0"/>
                  </a:moveTo>
                  <a:lnTo>
                    <a:pt x="1938125" y="0"/>
                  </a:lnTo>
                  <a:lnTo>
                    <a:pt x="1938125" y="303662"/>
                  </a:lnTo>
                  <a:lnTo>
                    <a:pt x="0" y="303662"/>
                  </a:lnTo>
                  <a:lnTo>
                    <a:pt x="0" y="0"/>
                  </a:lnTo>
                </a:path>
              </a:pathLst>
            </a:custGeom>
            <a:solidFill>
              <a:srgbClr val="E29F27">
                <a:alpha val="80000"/>
              </a:srgbClr>
            </a:solidFill>
          </p:spPr>
          <p:txBody>
            <a:bodyPr/>
            <a:lstStyle/>
            <a:p>
              <a:endParaRPr lang="es-HN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112757" y="6834780"/>
            <a:ext cx="8062486" cy="993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9"/>
              </a:lnSpc>
              <a:spcBef>
                <a:spcPct val="0"/>
              </a:spcBef>
            </a:pPr>
            <a:r>
              <a:rPr lang="en-US" sz="5149">
                <a:solidFill>
                  <a:srgbClr val="FFFFFF"/>
                </a:solidFill>
                <a:latin typeface="Impact"/>
              </a:rPr>
              <a:t>UNA ACLARACIÓN INICIAL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58" y="7997190"/>
            <a:ext cx="16187352" cy="1228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dirty="0">
                <a:solidFill>
                  <a:srgbClr val="FFBB4D"/>
                </a:solidFill>
                <a:latin typeface="Aileron Bold"/>
              </a:rPr>
              <a:t>EMISOR </a:t>
            </a:r>
            <a:r>
              <a:rPr lang="en-US" sz="3600" dirty="0">
                <a:solidFill>
                  <a:srgbClr val="FFFFFF"/>
                </a:solidFill>
                <a:latin typeface="Aileron Bold"/>
              </a:rPr>
              <a:t>= EMPRESA QUE BUSCA </a:t>
            </a:r>
            <a:r>
              <a:rPr lang="en-US" sz="3600" dirty="0">
                <a:solidFill>
                  <a:srgbClr val="FFBB4D"/>
                </a:solidFill>
                <a:latin typeface="Aileron Bold"/>
              </a:rPr>
              <a:t>FINANCIAMIENTO </a:t>
            </a:r>
            <a:endParaRPr lang="es-ES">
              <a:ea typeface="Calibri"/>
              <a:cs typeface="Calibri"/>
            </a:endParaRPr>
          </a:p>
          <a:p>
            <a:pPr lvl="0" algn="ctr">
              <a:lnSpc>
                <a:spcPts val="5040"/>
              </a:lnSpc>
            </a:pPr>
            <a:r>
              <a:rPr lang="en-US" sz="3600" dirty="0">
                <a:solidFill>
                  <a:srgbClr val="FFFFFF"/>
                </a:solidFill>
                <a:latin typeface="Aileron Bold"/>
              </a:rPr>
              <a:t>ESE FINANCIAMIENTO SE DA A TRAVÉS DEL MERCADO DE VALORES.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356434" y="6674953"/>
            <a:ext cx="7358817" cy="1152968"/>
            <a:chOff x="0" y="0"/>
            <a:chExt cx="1938125" cy="30366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38125" cy="303662"/>
            </a:xfrm>
            <a:custGeom>
              <a:avLst/>
              <a:gdLst/>
              <a:ahLst/>
              <a:cxnLst/>
              <a:rect l="l" t="t" r="r" b="b"/>
              <a:pathLst>
                <a:path w="1938125" h="303662">
                  <a:moveTo>
                    <a:pt x="0" y="0"/>
                  </a:moveTo>
                  <a:lnTo>
                    <a:pt x="1938125" y="0"/>
                  </a:lnTo>
                  <a:lnTo>
                    <a:pt x="1938125" y="303662"/>
                  </a:lnTo>
                  <a:lnTo>
                    <a:pt x="0" y="303662"/>
                  </a:lnTo>
                  <a:lnTo>
                    <a:pt x="0" y="0"/>
                  </a:lnTo>
                </a:path>
              </a:pathLst>
            </a:custGeom>
            <a:solidFill>
              <a:srgbClr val="E29F27">
                <a:alpha val="80000"/>
              </a:srgbClr>
            </a:solidFill>
          </p:spPr>
          <p:txBody>
            <a:bodyPr/>
            <a:lstStyle/>
            <a:p>
              <a:endParaRPr lang="es-H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112757" y="6834780"/>
            <a:ext cx="8062486" cy="993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9"/>
              </a:lnSpc>
              <a:spcBef>
                <a:spcPct val="0"/>
              </a:spcBef>
            </a:pPr>
            <a:r>
              <a:rPr lang="en-US" sz="5149">
                <a:solidFill>
                  <a:srgbClr val="FFFFFF"/>
                </a:solidFill>
                <a:latin typeface="Impact"/>
              </a:rPr>
              <a:t>¿QUÉ ES UN EMISOR?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0" y="7827921"/>
            <a:ext cx="18288000" cy="1865309"/>
            <a:chOff x="0" y="0"/>
            <a:chExt cx="4816593" cy="4912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16592" cy="491275"/>
            </a:xfrm>
            <a:custGeom>
              <a:avLst/>
              <a:gdLst/>
              <a:ahLst/>
              <a:cxnLst/>
              <a:rect l="l" t="t" r="r" b="b"/>
              <a:pathLst>
                <a:path w="4816592" h="491275">
                  <a:moveTo>
                    <a:pt x="0" y="0"/>
                  </a:moveTo>
                  <a:lnTo>
                    <a:pt x="4816592" y="0"/>
                  </a:lnTo>
                  <a:lnTo>
                    <a:pt x="4816592" y="491275"/>
                  </a:lnTo>
                  <a:lnTo>
                    <a:pt x="0" y="491275"/>
                  </a:lnTo>
                  <a:lnTo>
                    <a:pt x="0" y="0"/>
                  </a:lnTo>
                </a:path>
              </a:pathLst>
            </a:custGeom>
            <a:solidFill>
              <a:srgbClr val="003BF6">
                <a:alpha val="80000"/>
              </a:srgbClr>
            </a:solidFill>
          </p:spPr>
          <p:txBody>
            <a:bodyPr/>
            <a:lstStyle/>
            <a:p>
              <a:endParaRPr lang="es-HN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824262" y="8091920"/>
            <a:ext cx="14639475" cy="1261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dirty="0">
                <a:solidFill>
                  <a:srgbClr val="FFFFFF"/>
                </a:solidFill>
                <a:latin typeface="Aileron Bold"/>
              </a:rPr>
              <a:t>ES CUANDO UNA EMPRESA DECIDE FINANCIARSE EN EL MERCADO DE VALORES EMITIENDO INSTRUMENTOS DE INVERSIÓN.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64386"/>
            <a:ext cx="18288000" cy="12199620"/>
          </a:xfrm>
          <a:custGeom>
            <a:avLst/>
            <a:gdLst/>
            <a:ahLst/>
            <a:cxnLst/>
            <a:rect l="l" t="t" r="r" b="b"/>
            <a:pathLst>
              <a:path w="18288000" h="12199620">
                <a:moveTo>
                  <a:pt x="0" y="0"/>
                </a:moveTo>
                <a:lnTo>
                  <a:pt x="18288000" y="0"/>
                </a:lnTo>
                <a:lnTo>
                  <a:pt x="18288000" y="12199620"/>
                </a:lnTo>
                <a:lnTo>
                  <a:pt x="0" y="121996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HN"/>
          </a:p>
        </p:txBody>
      </p:sp>
      <p:grpSp>
        <p:nvGrpSpPr>
          <p:cNvPr id="3" name="Group 3"/>
          <p:cNvGrpSpPr/>
          <p:nvPr/>
        </p:nvGrpSpPr>
        <p:grpSpPr>
          <a:xfrm>
            <a:off x="5464592" y="6674953"/>
            <a:ext cx="7358817" cy="1152968"/>
            <a:chOff x="0" y="0"/>
            <a:chExt cx="1938125" cy="30366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38125" cy="303662"/>
            </a:xfrm>
            <a:custGeom>
              <a:avLst/>
              <a:gdLst/>
              <a:ahLst/>
              <a:cxnLst/>
              <a:rect l="l" t="t" r="r" b="b"/>
              <a:pathLst>
                <a:path w="1938125" h="303662">
                  <a:moveTo>
                    <a:pt x="0" y="0"/>
                  </a:moveTo>
                  <a:lnTo>
                    <a:pt x="1938125" y="0"/>
                  </a:lnTo>
                  <a:lnTo>
                    <a:pt x="1938125" y="303662"/>
                  </a:lnTo>
                  <a:lnTo>
                    <a:pt x="0" y="303662"/>
                  </a:lnTo>
                  <a:lnTo>
                    <a:pt x="0" y="0"/>
                  </a:lnTo>
                </a:path>
              </a:pathLst>
            </a:custGeom>
            <a:solidFill>
              <a:srgbClr val="E29F27">
                <a:alpha val="80000"/>
              </a:srgbClr>
            </a:solidFill>
          </p:spPr>
          <p:txBody>
            <a:bodyPr/>
            <a:lstStyle/>
            <a:p>
              <a:endParaRPr lang="es-H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383836" y="6834780"/>
            <a:ext cx="9520328" cy="993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9"/>
              </a:lnSpc>
              <a:spcBef>
                <a:spcPct val="0"/>
              </a:spcBef>
            </a:pPr>
            <a:r>
              <a:rPr lang="en-US" sz="5149">
                <a:solidFill>
                  <a:srgbClr val="FFFFFF"/>
                </a:solidFill>
                <a:latin typeface="Impact"/>
              </a:rPr>
              <a:t>REFLEXIÓN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0" y="7827921"/>
            <a:ext cx="18288000" cy="1865309"/>
            <a:chOff x="0" y="0"/>
            <a:chExt cx="4816593" cy="4912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16592" cy="491275"/>
            </a:xfrm>
            <a:custGeom>
              <a:avLst/>
              <a:gdLst/>
              <a:ahLst/>
              <a:cxnLst/>
              <a:rect l="l" t="t" r="r" b="b"/>
              <a:pathLst>
                <a:path w="4816592" h="491275">
                  <a:moveTo>
                    <a:pt x="0" y="0"/>
                  </a:moveTo>
                  <a:lnTo>
                    <a:pt x="4816592" y="0"/>
                  </a:lnTo>
                  <a:lnTo>
                    <a:pt x="4816592" y="491275"/>
                  </a:lnTo>
                  <a:lnTo>
                    <a:pt x="0" y="491275"/>
                  </a:lnTo>
                  <a:lnTo>
                    <a:pt x="0" y="0"/>
                  </a:lnTo>
                </a:path>
              </a:pathLst>
            </a:custGeom>
            <a:solidFill>
              <a:srgbClr val="003BF6">
                <a:alpha val="80000"/>
              </a:srgbClr>
            </a:solidFill>
          </p:spPr>
          <p:txBody>
            <a:bodyPr/>
            <a:lstStyle/>
            <a:p>
              <a:endParaRPr lang="es-HN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182081" y="8091920"/>
            <a:ext cx="11923837" cy="1261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40"/>
              </a:lnSpc>
            </a:pPr>
            <a:r>
              <a:rPr lang="en-US" sz="3600" b="1" dirty="0">
                <a:solidFill>
                  <a:srgbClr val="FFFFFF"/>
                </a:solidFill>
                <a:latin typeface="Aileron Bold"/>
              </a:rPr>
              <a:t>CUANDO PENSAMOS EN FINANCIAMIENTO CASI EN AUTOMÁTICO PENSAMOS EN UN CRÉDITO BANCARIO</a:t>
            </a:r>
            <a:r>
              <a:rPr lang="en-US" sz="3600" dirty="0">
                <a:solidFill>
                  <a:srgbClr val="FFFFFF"/>
                </a:solidFill>
                <a:latin typeface="Aileron Bold"/>
              </a:rPr>
              <a:t>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2199620"/>
          </a:xfrm>
          <a:custGeom>
            <a:avLst/>
            <a:gdLst/>
            <a:ahLst/>
            <a:cxnLst/>
            <a:rect l="l" t="t" r="r" b="b"/>
            <a:pathLst>
              <a:path w="18288000" h="12199620">
                <a:moveTo>
                  <a:pt x="0" y="0"/>
                </a:moveTo>
                <a:lnTo>
                  <a:pt x="18288000" y="0"/>
                </a:lnTo>
                <a:lnTo>
                  <a:pt x="18288000" y="12199620"/>
                </a:lnTo>
                <a:lnTo>
                  <a:pt x="0" y="121996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HN"/>
          </a:p>
        </p:txBody>
      </p:sp>
      <p:grpSp>
        <p:nvGrpSpPr>
          <p:cNvPr id="3" name="Group 3"/>
          <p:cNvGrpSpPr/>
          <p:nvPr/>
        </p:nvGrpSpPr>
        <p:grpSpPr>
          <a:xfrm>
            <a:off x="5356434" y="6674953"/>
            <a:ext cx="7358817" cy="1152968"/>
            <a:chOff x="0" y="0"/>
            <a:chExt cx="1938125" cy="30366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38125" cy="303662"/>
            </a:xfrm>
            <a:custGeom>
              <a:avLst/>
              <a:gdLst/>
              <a:ahLst/>
              <a:cxnLst/>
              <a:rect l="l" t="t" r="r" b="b"/>
              <a:pathLst>
                <a:path w="1938125" h="303662">
                  <a:moveTo>
                    <a:pt x="0" y="0"/>
                  </a:moveTo>
                  <a:lnTo>
                    <a:pt x="1938125" y="0"/>
                  </a:lnTo>
                  <a:lnTo>
                    <a:pt x="1938125" y="303662"/>
                  </a:lnTo>
                  <a:lnTo>
                    <a:pt x="0" y="303662"/>
                  </a:lnTo>
                  <a:lnTo>
                    <a:pt x="0" y="0"/>
                  </a:lnTo>
                </a:path>
              </a:pathLst>
            </a:custGeom>
            <a:solidFill>
              <a:srgbClr val="E29F27">
                <a:alpha val="80000"/>
              </a:srgbClr>
            </a:solidFill>
          </p:spPr>
          <p:txBody>
            <a:bodyPr/>
            <a:lstStyle/>
            <a:p>
              <a:endParaRPr lang="es-H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704078" y="6834780"/>
            <a:ext cx="12879844" cy="840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9"/>
              </a:lnSpc>
              <a:spcBef>
                <a:spcPct val="0"/>
              </a:spcBef>
            </a:pPr>
            <a:r>
              <a:rPr lang="en-US" sz="5149" dirty="0">
                <a:solidFill>
                  <a:srgbClr val="FFFFFF"/>
                </a:solidFill>
                <a:latin typeface="Impact"/>
              </a:rPr>
              <a:t>¿LA GRAN INTERROGANTE? ​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0" y="7827921"/>
            <a:ext cx="18288000" cy="1865309"/>
            <a:chOff x="0" y="0"/>
            <a:chExt cx="4816593" cy="4912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16592" cy="491275"/>
            </a:xfrm>
            <a:custGeom>
              <a:avLst/>
              <a:gdLst/>
              <a:ahLst/>
              <a:cxnLst/>
              <a:rect l="l" t="t" r="r" b="b"/>
              <a:pathLst>
                <a:path w="4816592" h="491275">
                  <a:moveTo>
                    <a:pt x="0" y="0"/>
                  </a:moveTo>
                  <a:lnTo>
                    <a:pt x="4816592" y="0"/>
                  </a:lnTo>
                  <a:lnTo>
                    <a:pt x="4816592" y="491275"/>
                  </a:lnTo>
                  <a:lnTo>
                    <a:pt x="0" y="491275"/>
                  </a:lnTo>
                  <a:lnTo>
                    <a:pt x="0" y="0"/>
                  </a:lnTo>
                </a:path>
              </a:pathLst>
            </a:custGeom>
            <a:solidFill>
              <a:srgbClr val="003BF6">
                <a:alpha val="80000"/>
              </a:srgbClr>
            </a:solidFill>
          </p:spPr>
          <p:txBody>
            <a:bodyPr/>
            <a:lstStyle/>
            <a:p>
              <a:endParaRPr lang="es-HN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377209" y="8091920"/>
            <a:ext cx="15533582" cy="1261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dirty="0">
                <a:solidFill>
                  <a:srgbClr val="FFFFFF"/>
                </a:solidFill>
                <a:latin typeface="Aileron Bold"/>
              </a:rPr>
              <a:t>¿POR QUÉ NO PENSAMOS COMO OPCIÓN ALTERNATIVA , EL FINANCIAMIENTO A TRAVÉS DEL MERCADO DE VALORES?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5998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Rectangle 104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499010E7-BA43-91FD-C58E-01ECC06A3A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014"/>
          <a:stretch/>
        </p:blipFill>
        <p:spPr>
          <a:xfrm>
            <a:off x="27706" y="-4564"/>
            <a:ext cx="18287980" cy="10285077"/>
          </a:xfrm>
          <a:prstGeom prst="rect">
            <a:avLst/>
          </a:prstGeom>
        </p:spPr>
      </p:pic>
      <p:grpSp>
        <p:nvGrpSpPr>
          <p:cNvPr id="15" name="Group 3">
            <a:extLst>
              <a:ext uri="{FF2B5EF4-FFF2-40B4-BE49-F238E27FC236}">
                <a16:creationId xmlns:a16="http://schemas.microsoft.com/office/drawing/2014/main" id="{B0EBB825-8195-78E8-95DD-3C3D16C3C4AD}"/>
              </a:ext>
            </a:extLst>
          </p:cNvPr>
          <p:cNvGrpSpPr/>
          <p:nvPr/>
        </p:nvGrpSpPr>
        <p:grpSpPr>
          <a:xfrm>
            <a:off x="5492287" y="6515851"/>
            <a:ext cx="7358817" cy="1152968"/>
            <a:chOff x="0" y="0"/>
            <a:chExt cx="1938125" cy="303662"/>
          </a:xfrm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0C0B890A-FFF1-A9A9-D769-8EE57980CA4D}"/>
                </a:ext>
              </a:extLst>
            </p:cNvPr>
            <p:cNvSpPr/>
            <p:nvPr/>
          </p:nvSpPr>
          <p:spPr>
            <a:xfrm>
              <a:off x="0" y="0"/>
              <a:ext cx="1938125" cy="303662"/>
            </a:xfrm>
            <a:custGeom>
              <a:avLst/>
              <a:gdLst/>
              <a:ahLst/>
              <a:cxnLst/>
              <a:rect l="l" t="t" r="r" b="b"/>
              <a:pathLst>
                <a:path w="1938125" h="303662">
                  <a:moveTo>
                    <a:pt x="0" y="0"/>
                  </a:moveTo>
                  <a:lnTo>
                    <a:pt x="1938125" y="0"/>
                  </a:lnTo>
                  <a:lnTo>
                    <a:pt x="1938125" y="303662"/>
                  </a:lnTo>
                  <a:lnTo>
                    <a:pt x="0" y="303662"/>
                  </a:lnTo>
                  <a:lnTo>
                    <a:pt x="0" y="0"/>
                  </a:lnTo>
                </a:path>
              </a:pathLst>
            </a:custGeom>
            <a:solidFill>
              <a:srgbClr val="E29F27">
                <a:alpha val="80000"/>
              </a:srgbClr>
            </a:solidFill>
          </p:spPr>
          <p:txBody>
            <a:bodyPr/>
            <a:lstStyle/>
            <a:p>
              <a:endParaRPr lang="es-HN"/>
            </a:p>
          </p:txBody>
        </p:sp>
        <p:sp>
          <p:nvSpPr>
            <p:cNvPr id="17" name="TextBox 5">
              <a:extLst>
                <a:ext uri="{FF2B5EF4-FFF2-40B4-BE49-F238E27FC236}">
                  <a16:creationId xmlns:a16="http://schemas.microsoft.com/office/drawing/2014/main" id="{3964F569-815E-AA27-AB55-E0C375B3DD62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7">
            <a:extLst>
              <a:ext uri="{FF2B5EF4-FFF2-40B4-BE49-F238E27FC236}">
                <a16:creationId xmlns:a16="http://schemas.microsoft.com/office/drawing/2014/main" id="{B5013462-7466-AB6D-EA00-2883B2A42D68}"/>
              </a:ext>
            </a:extLst>
          </p:cNvPr>
          <p:cNvGrpSpPr/>
          <p:nvPr/>
        </p:nvGrpSpPr>
        <p:grpSpPr>
          <a:xfrm>
            <a:off x="-27686" y="7849413"/>
            <a:ext cx="18288000" cy="2442151"/>
            <a:chOff x="0" y="0"/>
            <a:chExt cx="4816593" cy="643200"/>
          </a:xfrm>
        </p:grpSpPr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442A8EFE-6D91-7BA8-70ED-DA398260EE4A}"/>
                </a:ext>
              </a:extLst>
            </p:cNvPr>
            <p:cNvSpPr/>
            <p:nvPr/>
          </p:nvSpPr>
          <p:spPr>
            <a:xfrm>
              <a:off x="0" y="0"/>
              <a:ext cx="4816592" cy="643200"/>
            </a:xfrm>
            <a:custGeom>
              <a:avLst/>
              <a:gdLst/>
              <a:ahLst/>
              <a:cxnLst/>
              <a:rect l="l" t="t" r="r" b="b"/>
              <a:pathLst>
                <a:path w="4816592" h="643200">
                  <a:moveTo>
                    <a:pt x="0" y="0"/>
                  </a:moveTo>
                  <a:lnTo>
                    <a:pt x="4816592" y="0"/>
                  </a:lnTo>
                  <a:lnTo>
                    <a:pt x="4816592" y="643200"/>
                  </a:lnTo>
                  <a:lnTo>
                    <a:pt x="0" y="643200"/>
                  </a:lnTo>
                  <a:lnTo>
                    <a:pt x="0" y="0"/>
                  </a:lnTo>
                </a:path>
              </a:pathLst>
            </a:custGeom>
            <a:solidFill>
              <a:srgbClr val="003BF6">
                <a:alpha val="80000"/>
              </a:srgbClr>
            </a:solidFill>
          </p:spPr>
          <p:txBody>
            <a:bodyPr/>
            <a:lstStyle/>
            <a:p>
              <a:endParaRPr lang="es-HN"/>
            </a:p>
          </p:txBody>
        </p:sp>
        <p:sp>
          <p:nvSpPr>
            <p:cNvPr id="20" name="TextBox 9">
              <a:extLst>
                <a:ext uri="{FF2B5EF4-FFF2-40B4-BE49-F238E27FC236}">
                  <a16:creationId xmlns:a16="http://schemas.microsoft.com/office/drawing/2014/main" id="{C0072422-34F2-2864-1031-443F81EA22BD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5B0FBDE3-D75E-5183-2857-CBA35E45FDB5}"/>
              </a:ext>
            </a:extLst>
          </p:cNvPr>
          <p:cNvSpPr txBox="1"/>
          <p:nvPr/>
        </p:nvSpPr>
        <p:spPr>
          <a:xfrm>
            <a:off x="1197888" y="8120845"/>
            <a:ext cx="15836848" cy="1899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 dirty="0">
                <a:solidFill>
                  <a:srgbClr val="FFFFFF"/>
                </a:solidFill>
                <a:latin typeface="Aileron Bold"/>
              </a:rPr>
              <a:t>EXISTE UN MITO QUE FINANCIARSE POR MEDIO DE LA BOLSA, ES SÓLO PARA LAS GRANDES EMPRESAS, QUE ES UN PROCESO COMPLICADO Y ENGORROSO, QUE HAY QUE CUMPLIR CON MUCHOS REQUISITOS. </a:t>
            </a:r>
          </a:p>
        </p:txBody>
      </p:sp>
      <p:sp>
        <p:nvSpPr>
          <p:cNvPr id="22" name="TextBox 6">
            <a:extLst>
              <a:ext uri="{FF2B5EF4-FFF2-40B4-BE49-F238E27FC236}">
                <a16:creationId xmlns:a16="http://schemas.microsoft.com/office/drawing/2014/main" id="{CAB3226A-FAFA-4F6F-5FAF-F8A0EE84F906}"/>
              </a:ext>
            </a:extLst>
          </p:cNvPr>
          <p:cNvSpPr txBox="1"/>
          <p:nvPr/>
        </p:nvSpPr>
        <p:spPr>
          <a:xfrm>
            <a:off x="648734" y="6595649"/>
            <a:ext cx="16990532" cy="993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9"/>
              </a:lnSpc>
              <a:spcBef>
                <a:spcPct val="0"/>
              </a:spcBef>
            </a:pPr>
            <a:r>
              <a:rPr lang="en-US" sz="5149" dirty="0">
                <a:solidFill>
                  <a:srgbClr val="FFFFFF"/>
                </a:solidFill>
                <a:latin typeface="Impact"/>
              </a:rPr>
              <a:t>ROMPER PARADIGMAS ​</a:t>
            </a:r>
          </a:p>
        </p:txBody>
      </p:sp>
    </p:spTree>
    <p:extLst>
      <p:ext uri="{BB962C8B-B14F-4D97-AF65-F5344CB8AC3E}">
        <p14:creationId xmlns:p14="http://schemas.microsoft.com/office/powerpoint/2010/main" val="70022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7827921"/>
            <a:ext cx="18288000" cy="1865309"/>
            <a:chOff x="0" y="0"/>
            <a:chExt cx="4816593" cy="4912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491275"/>
            </a:xfrm>
            <a:custGeom>
              <a:avLst/>
              <a:gdLst/>
              <a:ahLst/>
              <a:cxnLst/>
              <a:rect l="l" t="t" r="r" b="b"/>
              <a:pathLst>
                <a:path w="4816592" h="491275">
                  <a:moveTo>
                    <a:pt x="0" y="0"/>
                  </a:moveTo>
                  <a:lnTo>
                    <a:pt x="4816592" y="0"/>
                  </a:lnTo>
                  <a:lnTo>
                    <a:pt x="4816592" y="491275"/>
                  </a:lnTo>
                  <a:lnTo>
                    <a:pt x="0" y="491275"/>
                  </a:lnTo>
                  <a:lnTo>
                    <a:pt x="0" y="0"/>
                  </a:lnTo>
                </a:path>
              </a:pathLst>
            </a:custGeom>
            <a:solidFill>
              <a:srgbClr val="003BF6">
                <a:alpha val="80000"/>
              </a:srgbClr>
            </a:solidFill>
          </p:spPr>
          <p:txBody>
            <a:bodyPr/>
            <a:lstStyle/>
            <a:p>
              <a:endParaRPr lang="es-H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254437" y="8091920"/>
            <a:ext cx="9779127" cy="1261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000" b="1" dirty="0">
                <a:solidFill>
                  <a:srgbClr val="FFFFFF"/>
                </a:solidFill>
                <a:latin typeface="Aileron Bold"/>
              </a:rPr>
              <a:t>POR ESO ESTAMOS AQUÍ EN ESTE FORO PARA </a:t>
            </a:r>
            <a:r>
              <a:rPr lang="en-US" sz="4000" b="1" dirty="0">
                <a:solidFill>
                  <a:srgbClr val="FFBB4D"/>
                </a:solidFill>
                <a:latin typeface="Aileron Bold"/>
              </a:rPr>
              <a:t>DEMOSTRAR LO CONTRARIO.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490</Words>
  <Application>Microsoft Office PowerPoint</Application>
  <PresentationFormat>Custom</PresentationFormat>
  <Paragraphs>71</Paragraphs>
  <Slides>19</Slides>
  <Notes>3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FORO BCV 2023</dc:title>
  <dc:creator>Gil Martinez</dc:creator>
  <cp:lastModifiedBy>Dennis Rodriguez</cp:lastModifiedBy>
  <cp:revision>19</cp:revision>
  <dcterms:created xsi:type="dcterms:W3CDTF">2006-08-16T00:00:00Z</dcterms:created>
  <dcterms:modified xsi:type="dcterms:W3CDTF">2023-08-28T21:39:15Z</dcterms:modified>
  <dc:identifier>DAFr5n5seso</dc:identifier>
</cp:coreProperties>
</file>